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notesMasterIdLst>
    <p:notesMasterId r:id="rId18"/>
  </p:notesMasterIdLst>
  <p:sldIdLst>
    <p:sldId id="262" r:id="rId2"/>
    <p:sldId id="623" r:id="rId3"/>
    <p:sldId id="616" r:id="rId4"/>
    <p:sldId id="617" r:id="rId5"/>
    <p:sldId id="618" r:id="rId6"/>
    <p:sldId id="619" r:id="rId7"/>
    <p:sldId id="624" r:id="rId8"/>
    <p:sldId id="620" r:id="rId9"/>
    <p:sldId id="621" r:id="rId10"/>
    <p:sldId id="622" r:id="rId11"/>
    <p:sldId id="625" r:id="rId12"/>
    <p:sldId id="630" r:id="rId13"/>
    <p:sldId id="631" r:id="rId14"/>
    <p:sldId id="626" r:id="rId15"/>
    <p:sldId id="632" r:id="rId16"/>
    <p:sldId id="325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60EE0EB-FA74-429F-9AC2-829A76C0C7B7}">
          <p14:sldIdLst>
            <p14:sldId id="262"/>
            <p14:sldId id="623"/>
            <p14:sldId id="616"/>
            <p14:sldId id="617"/>
            <p14:sldId id="618"/>
            <p14:sldId id="619"/>
            <p14:sldId id="624"/>
            <p14:sldId id="620"/>
            <p14:sldId id="621"/>
            <p14:sldId id="622"/>
            <p14:sldId id="625"/>
            <p14:sldId id="630"/>
            <p14:sldId id="631"/>
            <p14:sldId id="626"/>
            <p14:sldId id="632"/>
            <p14:sldId id="325"/>
          </p14:sldIdLst>
        </p14:section>
        <p14:section name="Sección sin título" id="{EFF78069-CBAE-4BDE-AF7F-5BFB358FBAA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15F"/>
    <a:srgbClr val="76A5D8"/>
    <a:srgbClr val="596065"/>
    <a:srgbClr val="6B7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5801" autoAdjust="0"/>
  </p:normalViewPr>
  <p:slideViewPr>
    <p:cSldViewPr snapToGrid="0">
      <p:cViewPr varScale="1">
        <p:scale>
          <a:sx n="90" d="100"/>
          <a:sy n="90" d="100"/>
        </p:scale>
        <p:origin x="211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04E0F-DD76-4372-9411-7CE35BF1E7D1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64EAF-91C5-4C0B-BF30-831303DC943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Sunday, November 2,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Sunday, November 2,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2AEBD15-954F-45E6-A1AD-87447106F0E9}" type="datetimeFigureOut">
              <a:rPr lang="es-ES" smtClean="0"/>
              <a:t>02/11/2025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057F51B-1ADD-4A97-B174-BF0CF3B03E89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nvidia.com/blog/nvidia-ampere-architecture-in-depth/" TargetMode="Externa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vdam.widen.net/s/nb5zzzsjdf/hpc-datasheet-sc23-h200-datasheet-3002446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hyperlink" Target="https://developer.nvidia.com/blog/nvidia-ampere-architecture-in-depth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215299" y="1144611"/>
            <a:ext cx="6712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000" dirty="0">
                <a:latin typeface="Arial Narrow"/>
                <a:cs typeface="Arial Narrow"/>
              </a:rPr>
              <a:t>Gabinete de Formación del CSIC: Taller de Supercomputación: Uso del Software en DRAGO</a:t>
            </a:r>
            <a:endParaRPr lang="es-ES" sz="40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70404" y="3195144"/>
            <a:ext cx="5552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Introducción a la arquitectura y recursos compartidos en DRAGO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DBE4CA9-4215-4FB7-938D-106F4A6C97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3" y="3397319"/>
            <a:ext cx="3203150" cy="35086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534DF61-69CF-47B6-B3AC-BDD084DBC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5" y="1677962"/>
            <a:ext cx="1593074" cy="151516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1A2C882-8A7D-4E55-AEDD-16B5F855E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01"/>
          <a:stretch/>
        </p:blipFill>
        <p:spPr>
          <a:xfrm>
            <a:off x="75373" y="597167"/>
            <a:ext cx="3965944" cy="69117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63C3E7E-9667-48C7-8BD3-0DB165DEAB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0"/>
          <a:stretch/>
        </p:blipFill>
        <p:spPr>
          <a:xfrm>
            <a:off x="75373" y="4829216"/>
            <a:ext cx="3682397" cy="96996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A384B2A4-9B3A-481E-8856-A629E32EBBF9}"/>
              </a:ext>
            </a:extLst>
          </p:cNvPr>
          <p:cNvSpPr/>
          <p:nvPr/>
        </p:nvSpPr>
        <p:spPr>
          <a:xfrm>
            <a:off x="3664182" y="5235219"/>
            <a:ext cx="4572000" cy="128650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FE8637"/>
              </a:buClr>
              <a:buSzPct val="70000"/>
            </a:pPr>
            <a:r>
              <a:rPr lang="es-ES" sz="1200" b="1" dirty="0">
                <a:solidFill>
                  <a:srgbClr val="AC0000"/>
                </a:solidFill>
                <a:latin typeface="Century Schoolbook"/>
                <a:cs typeface="Arial"/>
              </a:rPr>
              <a:t>1. </a:t>
            </a:r>
            <a:r>
              <a:rPr lang="es-ES" sz="1200" b="1" dirty="0" err="1">
                <a:solidFill>
                  <a:srgbClr val="AC0000"/>
                </a:solidFill>
                <a:latin typeface="Century Schoolbook"/>
                <a:cs typeface="Arial"/>
              </a:rPr>
              <a:t>Biophysics</a:t>
            </a:r>
            <a:r>
              <a:rPr lang="es-ES" sz="1200" b="1" dirty="0">
                <a:solidFill>
                  <a:srgbClr val="AC0000"/>
                </a:solidFill>
                <a:latin typeface="Century Schoolbook"/>
                <a:cs typeface="Arial"/>
              </a:rPr>
              <a:t> </a:t>
            </a:r>
            <a:r>
              <a:rPr lang="es-ES" sz="1200" b="1" dirty="0" err="1">
                <a:solidFill>
                  <a:srgbClr val="AC0000"/>
                </a:solidFill>
                <a:latin typeface="Century Schoolbook"/>
                <a:cs typeface="Arial"/>
              </a:rPr>
              <a:t>of</a:t>
            </a:r>
            <a:r>
              <a:rPr lang="es-ES" sz="1200" b="1" dirty="0">
                <a:solidFill>
                  <a:srgbClr val="AC0000"/>
                </a:solidFill>
                <a:latin typeface="Century Schoolbook"/>
                <a:cs typeface="Arial"/>
              </a:rPr>
              <a:t> Macromolecular </a:t>
            </a:r>
            <a:r>
              <a:rPr lang="es-ES" sz="1200" b="1" dirty="0" err="1">
                <a:solidFill>
                  <a:srgbClr val="AC0000"/>
                </a:solidFill>
                <a:latin typeface="Century Schoolbook"/>
                <a:cs typeface="Arial"/>
              </a:rPr>
              <a:t>Systems</a:t>
            </a:r>
            <a:r>
              <a:rPr lang="es-ES" sz="1200" b="1" dirty="0">
                <a:solidFill>
                  <a:srgbClr val="AC0000"/>
                </a:solidFill>
                <a:latin typeface="Century Schoolbook"/>
                <a:cs typeface="Arial"/>
              </a:rPr>
              <a:t> </a:t>
            </a:r>
            <a:r>
              <a:rPr lang="es-ES" sz="1200" b="1" dirty="0" err="1">
                <a:solidFill>
                  <a:srgbClr val="AC0000"/>
                </a:solidFill>
                <a:latin typeface="Century Schoolbook"/>
                <a:cs typeface="Arial"/>
              </a:rPr>
              <a:t>group</a:t>
            </a:r>
            <a:r>
              <a:rPr lang="es-ES" sz="1200" b="1" dirty="0">
                <a:solidFill>
                  <a:srgbClr val="AC0000"/>
                </a:solidFill>
                <a:latin typeface="Century Schoolbook"/>
                <a:cs typeface="Arial"/>
              </a:rPr>
              <a:t> </a:t>
            </a:r>
          </a:p>
          <a:p>
            <a:pPr lvl="0" algn="ctr" fontAlgn="base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FE8637"/>
              </a:buClr>
              <a:buSzPct val="70000"/>
            </a:pPr>
            <a:r>
              <a:rPr lang="es-ES" sz="1200" b="1" dirty="0">
                <a:solidFill>
                  <a:srgbClr val="AC0000"/>
                </a:solidFill>
                <a:latin typeface="Century Schoolbook"/>
                <a:cs typeface="Arial"/>
              </a:rPr>
              <a:t>(BIOPHYM)</a:t>
            </a:r>
          </a:p>
          <a:p>
            <a:pPr lvl="0" algn="ctr" fontAlgn="base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FE8637"/>
              </a:buClr>
              <a:buSzPct val="70000"/>
            </a:pPr>
            <a:r>
              <a:rPr lang="es-ES" sz="1200" b="1" dirty="0">
                <a:solidFill>
                  <a:srgbClr val="AC0000"/>
                </a:solidFill>
                <a:latin typeface="Century Schoolbook"/>
                <a:cs typeface="Arial"/>
              </a:rPr>
              <a:t>Departamento de Física Macromolecular</a:t>
            </a:r>
          </a:p>
          <a:p>
            <a:pPr lvl="0" algn="ctr" fontAlgn="base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FE8637"/>
              </a:buClr>
              <a:buSzPct val="70000"/>
            </a:pPr>
            <a:r>
              <a:rPr lang="es-ES" sz="1200" b="1" dirty="0">
                <a:solidFill>
                  <a:srgbClr val="AC0000"/>
                </a:solidFill>
                <a:latin typeface="Century Schoolbook"/>
                <a:cs typeface="Arial"/>
              </a:rPr>
              <a:t>Instituto de Estructura de la Materia – CSIC</a:t>
            </a:r>
          </a:p>
          <a:p>
            <a:pPr lvl="0" algn="ctr" fontAlgn="base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FE8637"/>
              </a:buClr>
              <a:buSzPct val="70000"/>
            </a:pPr>
            <a:r>
              <a:rPr lang="es-ES" sz="1200" b="1" dirty="0">
                <a:solidFill>
                  <a:srgbClr val="AC0000"/>
                </a:solidFill>
                <a:latin typeface="Century Schoolbook"/>
                <a:cs typeface="Arial"/>
              </a:rPr>
              <a:t>2. Área de Informática Científica (AIC) Secretaria General Adjunta de Informática (SGAI)  CSIC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FA4C30A-2E7E-4A96-BB62-5358028ECF5A}"/>
              </a:ext>
            </a:extLst>
          </p:cNvPr>
          <p:cNvSpPr txBox="1"/>
          <p:nvPr/>
        </p:nvSpPr>
        <p:spPr>
          <a:xfrm>
            <a:off x="2215299" y="4222001"/>
            <a:ext cx="62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latin typeface="Arial Narrow"/>
                <a:cs typeface="Arial Narrow"/>
              </a:rPr>
              <a:t> Javier Ramos</a:t>
            </a:r>
            <a:r>
              <a:rPr lang="es-ES" sz="2000" b="1" baseline="30000" dirty="0">
                <a:latin typeface="Arial Narrow"/>
                <a:cs typeface="Arial Narrow"/>
              </a:rPr>
              <a:t>1</a:t>
            </a:r>
            <a:r>
              <a:rPr lang="es-ES" sz="2000" b="1" dirty="0">
                <a:latin typeface="Arial Narrow"/>
                <a:cs typeface="Arial Narrow"/>
              </a:rPr>
              <a:t>, Ali Adib</a:t>
            </a:r>
            <a:r>
              <a:rPr lang="es-ES" sz="2000" b="1" baseline="30000" dirty="0">
                <a:latin typeface="Arial Narrow"/>
                <a:cs typeface="Arial Narrow"/>
              </a:rPr>
              <a:t>2</a:t>
            </a:r>
            <a:r>
              <a:rPr lang="es-ES" sz="2000" b="1" dirty="0">
                <a:latin typeface="Arial Narrow"/>
                <a:cs typeface="Arial Narrow"/>
              </a:rPr>
              <a:t> and Ester Manjavacas</a:t>
            </a:r>
            <a:r>
              <a:rPr lang="es-ES" sz="2000" b="1" baseline="30000" dirty="0">
                <a:latin typeface="Arial Narrow"/>
                <a:cs typeface="Arial Narrow"/>
              </a:rPr>
              <a:t>2</a:t>
            </a:r>
            <a:endParaRPr lang="es-ES" sz="2000" b="1" dirty="0">
              <a:latin typeface="Arial Narrow"/>
              <a:cs typeface="Arial Narrow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68987E7-C690-475F-BFC4-C7C2E0CA1031}"/>
              </a:ext>
            </a:extLst>
          </p:cNvPr>
          <p:cNvSpPr txBox="1"/>
          <p:nvPr/>
        </p:nvSpPr>
        <p:spPr>
          <a:xfrm>
            <a:off x="0" y="6521725"/>
            <a:ext cx="260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Madrid, 3 de Noviembre de 2025</a:t>
            </a:r>
            <a:endParaRPr lang="es-ES" sz="2800" b="1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8110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90BFD716-5522-4790-AB80-584498EFACAB}"/>
              </a:ext>
            </a:extLst>
          </p:cNvPr>
          <p:cNvGrpSpPr>
            <a:grpSpLocks noChangeAspect="1"/>
          </p:cNvGrpSpPr>
          <p:nvPr/>
        </p:nvGrpSpPr>
        <p:grpSpPr>
          <a:xfrm>
            <a:off x="562207" y="985889"/>
            <a:ext cx="7431357" cy="4716000"/>
            <a:chOff x="-93213" y="424303"/>
            <a:chExt cx="8884788" cy="56383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1142C49-37A4-415C-8B27-4BE9530A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" y="795337"/>
              <a:ext cx="8439150" cy="5267325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A49EEBF-1355-4179-8059-39A9F00B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3213" y="424303"/>
              <a:ext cx="2077625" cy="652021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85C4B7F-8E2D-4444-9D65-29CEC177EF93}"/>
              </a:ext>
            </a:extLst>
          </p:cNvPr>
          <p:cNvSpPr txBox="1"/>
          <p:nvPr/>
        </p:nvSpPr>
        <p:spPr>
          <a:xfrm>
            <a:off x="58130" y="30657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Benchmark</a:t>
            </a:r>
            <a:r>
              <a:rPr lang="es-ES" sz="1600" b="1" dirty="0"/>
              <a:t> del procesador Intel Xeon 6248R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C76C6C6-427C-4603-BD2C-4348B629C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14" y="434595"/>
            <a:ext cx="3027789" cy="8616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9FC735-E626-4E4C-B427-9004E8523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02" y="431179"/>
            <a:ext cx="1390650" cy="1123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6C7865C-883D-4333-B300-E16004A8BD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6"/>
          <a:stretch/>
        </p:blipFill>
        <p:spPr>
          <a:xfrm>
            <a:off x="712558" y="6014995"/>
            <a:ext cx="7801243" cy="7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662DE1-D910-4C80-8461-003A5579E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75" y="1728626"/>
            <a:ext cx="6715125" cy="4572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203CA9-D81A-46C4-9BE6-99F7AE8AB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53" y="1067656"/>
            <a:ext cx="1752600" cy="304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690A6F-36DA-43D5-829E-F877271BE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0" y="447247"/>
            <a:ext cx="3044090" cy="1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2852CB6-B6F4-4D53-8898-7F20DB880020}"/>
              </a:ext>
            </a:extLst>
          </p:cNvPr>
          <p:cNvSpPr txBox="1"/>
          <p:nvPr/>
        </p:nvSpPr>
        <p:spPr>
          <a:xfrm>
            <a:off x="88504" y="8918"/>
            <a:ext cx="7379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ARQUITECTURA Y DISEÑO DRAGO. NODOS CON ACELERACION GPU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CBE4E-D2B8-A401-C0B0-143D58996448}"/>
              </a:ext>
            </a:extLst>
          </p:cNvPr>
          <p:cNvSpPr txBox="1"/>
          <p:nvPr/>
        </p:nvSpPr>
        <p:spPr>
          <a:xfrm>
            <a:off x="88504" y="469935"/>
            <a:ext cx="87584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ct val="45000"/>
            </a:pPr>
            <a:r>
              <a:rPr lang="es-ES" b="1" dirty="0">
                <a:latin typeface="LiberationSans"/>
              </a:rPr>
              <a:t>2 Nodos con 4 tarjetas GPU A100 Lenovo </a:t>
            </a:r>
            <a:r>
              <a:rPr lang="es-ES" b="1" dirty="0" err="1">
                <a:latin typeface="LiberationSans"/>
              </a:rPr>
              <a:t>ThinkSystem</a:t>
            </a:r>
            <a:r>
              <a:rPr lang="es-ES" b="1" dirty="0">
                <a:latin typeface="LiberationSans"/>
              </a:rPr>
              <a:t> SR670 V2, 3U.</a:t>
            </a:r>
          </a:p>
          <a:p>
            <a:pPr marL="0" lvl="1" indent="0" algn="just" hangingPunct="0">
              <a:buSzPct val="75000"/>
              <a:buFont typeface="StarSymbol"/>
              <a:buChar char="–"/>
            </a:pPr>
            <a:endParaRPr lang="es-ES" dirty="0">
              <a:latin typeface="LiberationSans"/>
            </a:endParaRP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Doble procesador de última generación con 28 cores cada uno (Xeon 6330@2.00GHz) 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512 GB de RAM (DDR4 a 2933 MHz)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2 discos internos SSD de 240GB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Volumen de 10TB de discos </a:t>
            </a:r>
            <a:r>
              <a:rPr lang="es-ES" dirty="0" err="1">
                <a:latin typeface="LiberationSans"/>
              </a:rPr>
              <a:t>NVMe</a:t>
            </a:r>
            <a:r>
              <a:rPr lang="es-ES" dirty="0">
                <a:latin typeface="LiberationSans"/>
              </a:rPr>
              <a:t> sobre PCI4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4 GPU arquitectura Ampere NVIDIA A100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40GB de memoria dedicada por GPU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1 tarjeta Ethernet 10Gbps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1 tarjeta </a:t>
            </a:r>
            <a:r>
              <a:rPr lang="es-ES" dirty="0" err="1">
                <a:latin typeface="LiberationSans"/>
              </a:rPr>
              <a:t>Infiniband</a:t>
            </a:r>
            <a:r>
              <a:rPr lang="es-ES" dirty="0">
                <a:latin typeface="LiberationSans"/>
              </a:rPr>
              <a:t> HDR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endParaRPr lang="es-ES" dirty="0">
              <a:latin typeface="Liberation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626CC0-182E-9EB8-D1D4-903D31CC11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 bwMode="auto">
          <a:xfrm>
            <a:off x="5562848" y="3208374"/>
            <a:ext cx="2762432" cy="243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0B2471-53D8-FC07-2801-F41DC04879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 bwMode="auto">
          <a:xfrm>
            <a:off x="585432" y="3586302"/>
            <a:ext cx="2906448" cy="2153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B9A932-B09D-6749-6A93-327C075121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150509" y="4428021"/>
            <a:ext cx="1147928" cy="645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A41A092-8399-2B0D-0480-68976CBC8AC9}"/>
              </a:ext>
            </a:extLst>
          </p:cNvPr>
          <p:cNvSpPr txBox="1"/>
          <p:nvPr/>
        </p:nvSpPr>
        <p:spPr>
          <a:xfrm>
            <a:off x="457200" y="5770130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buSzPct val="45000"/>
              <a:buFont typeface="StarSymbol"/>
              <a:buChar char="●"/>
            </a:pPr>
            <a:r>
              <a:rPr lang="es-ES" dirty="0">
                <a:hlinkClick r:id="rId5"/>
              </a:rPr>
              <a:t>https://developer.nvidia.com/blog/nvidia-ampere-architecture-in-depth/</a:t>
            </a:r>
          </a:p>
        </p:txBody>
      </p:sp>
    </p:spTree>
    <p:extLst>
      <p:ext uri="{BB962C8B-B14F-4D97-AF65-F5344CB8AC3E}">
        <p14:creationId xmlns:p14="http://schemas.microsoft.com/office/powerpoint/2010/main" val="356424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C6F8DA-AF9A-448F-B7C2-F13B21B643D3}"/>
              </a:ext>
            </a:extLst>
          </p:cNvPr>
          <p:cNvSpPr txBox="1"/>
          <p:nvPr/>
        </p:nvSpPr>
        <p:spPr>
          <a:xfrm>
            <a:off x="88504" y="8918"/>
            <a:ext cx="7379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ARQUITECTURA Y DISEÑO DRAGO. NODOS CON ACELERACION GPU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3C92BC-47F8-4606-ABD5-310601FBFB86}"/>
              </a:ext>
            </a:extLst>
          </p:cNvPr>
          <p:cNvSpPr txBox="1"/>
          <p:nvPr/>
        </p:nvSpPr>
        <p:spPr>
          <a:xfrm>
            <a:off x="297019" y="501980"/>
            <a:ext cx="83897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ct val="45000"/>
            </a:pPr>
            <a:r>
              <a:rPr lang="es-ES" b="1" dirty="0">
                <a:latin typeface="LiberationSans"/>
              </a:rPr>
              <a:t>8 Nodos con 8 tarjetas GPU NVIDIA H200 y 22 </a:t>
            </a:r>
            <a:r>
              <a:rPr lang="es-ES" b="1" dirty="0" err="1">
                <a:latin typeface="LiberationSans"/>
              </a:rPr>
              <a:t>FatNodes</a:t>
            </a:r>
            <a:r>
              <a:rPr lang="es-ES" b="1" dirty="0">
                <a:latin typeface="LiberationSans"/>
              </a:rPr>
              <a:t>.</a:t>
            </a:r>
            <a:endParaRPr lang="es-ES" b="1" dirty="0">
              <a:highlight>
                <a:srgbClr val="FFFF00"/>
              </a:highlight>
              <a:latin typeface="LiberationSans"/>
            </a:endParaRPr>
          </a:p>
          <a:p>
            <a:pPr marL="0" lvl="1" indent="0" algn="just" hangingPunct="0">
              <a:buSzPct val="75000"/>
              <a:buFont typeface="StarSymbol"/>
              <a:buChar char="–"/>
            </a:pPr>
            <a:endParaRPr lang="es-ES" dirty="0">
              <a:highlight>
                <a:srgbClr val="FFFF00"/>
              </a:highlight>
              <a:latin typeface="LiberationSans"/>
            </a:endParaRP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n-US" dirty="0">
                <a:latin typeface="LiberationSans"/>
              </a:rPr>
              <a:t>2x Intel Xeon 8558 (48cores [96 hyperthreading])-&gt; 4.6 TFLOPS</a:t>
            </a:r>
            <a:endParaRPr lang="es-ES" dirty="0">
              <a:highlight>
                <a:srgbClr val="FFFF00"/>
              </a:highlight>
              <a:latin typeface="LiberationSans"/>
            </a:endParaRP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2048 GB de RAM</a:t>
            </a:r>
            <a:endParaRPr lang="es-ES" dirty="0">
              <a:highlight>
                <a:srgbClr val="FFFF00"/>
              </a:highlight>
              <a:latin typeface="LiberationSans"/>
            </a:endParaRP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8 GPU arquitectura Hopper NVIDIA H200 (solo nodos con GPU)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141GB de memoria dedicada por GPU (solo nodos con GPU)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>
                <a:latin typeface="LiberationSans"/>
              </a:rPr>
              <a:t>Ethernet </a:t>
            </a:r>
          </a:p>
          <a:p>
            <a:pPr marL="457200" lvl="2" algn="just" hangingPunct="0">
              <a:buSzPct val="75000"/>
              <a:buFont typeface="StarSymbol"/>
              <a:buChar char="–"/>
            </a:pPr>
            <a:r>
              <a:rPr lang="es-ES" dirty="0" err="1">
                <a:latin typeface="LiberationSans"/>
              </a:rPr>
              <a:t>Infiniband</a:t>
            </a:r>
            <a:endParaRPr lang="es-ES" dirty="0">
              <a:latin typeface="LiberationSans"/>
            </a:endParaRPr>
          </a:p>
          <a:p>
            <a:pPr marL="457200" lvl="2" algn="just" hangingPunct="0">
              <a:buSzPct val="75000"/>
              <a:buFont typeface="StarSymbol"/>
              <a:buChar char="–"/>
            </a:pPr>
            <a:endParaRPr lang="es-ES" dirty="0">
              <a:latin typeface="Liberation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2957E1-4EB0-46FD-BB55-9142087B153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14633" y="4302095"/>
            <a:ext cx="1147928" cy="6458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B61C5B7-0BC5-48F1-A9AD-725651C8B27D}"/>
              </a:ext>
            </a:extLst>
          </p:cNvPr>
          <p:cNvSpPr txBox="1"/>
          <p:nvPr/>
        </p:nvSpPr>
        <p:spPr>
          <a:xfrm>
            <a:off x="457200" y="5985283"/>
            <a:ext cx="822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ct val="45000"/>
            </a:pPr>
            <a:r>
              <a:rPr lang="es-ES" sz="1400" dirty="0">
                <a:hlinkClick r:id="rId3"/>
              </a:rPr>
              <a:t>https://nvdam.widen.net/s/nb5zzzsjdf/hpc-datasheet-sc23-h200-datasheet-3002446</a:t>
            </a:r>
            <a:endParaRPr lang="es-ES" sz="1400" dirty="0">
              <a:hlinkClick r:id="rId4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840A22-AF96-486B-8CAB-6AF9217C2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851" y="2773415"/>
            <a:ext cx="3084417" cy="305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5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76D523-1F02-43EE-9DFC-F8926517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37" y="503573"/>
            <a:ext cx="5786863" cy="301837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9E652153-A16E-48FD-85C6-3DF97DC16105}"/>
              </a:ext>
            </a:extLst>
          </p:cNvPr>
          <p:cNvGrpSpPr/>
          <p:nvPr/>
        </p:nvGrpSpPr>
        <p:grpSpPr>
          <a:xfrm>
            <a:off x="0" y="690316"/>
            <a:ext cx="3426644" cy="2644887"/>
            <a:chOff x="2158857" y="522624"/>
            <a:chExt cx="3426644" cy="264488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BA28E3B-2935-4505-8F3B-5909F46F6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48" r="5394"/>
            <a:stretch/>
          </p:blipFill>
          <p:spPr>
            <a:xfrm>
              <a:off x="3458751" y="522624"/>
              <a:ext cx="2126750" cy="2644887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3E94497-B8E8-4892-BE35-EC47B4E7D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52"/>
            <a:stretch/>
          </p:blipFill>
          <p:spPr>
            <a:xfrm>
              <a:off x="2158857" y="522624"/>
              <a:ext cx="1293688" cy="2644887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8285CD7-2349-4F31-9FDF-24C63234A73B}"/>
              </a:ext>
            </a:extLst>
          </p:cNvPr>
          <p:cNvSpPr txBox="1"/>
          <p:nvPr/>
        </p:nvSpPr>
        <p:spPr>
          <a:xfrm>
            <a:off x="88504" y="8918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GROMACS PERFORMANCE ON DIFFERENT GPU TYPES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9D8F41-AA99-4A9B-8F26-83A3073FFE19}"/>
              </a:ext>
            </a:extLst>
          </p:cNvPr>
          <p:cNvSpPr/>
          <p:nvPr/>
        </p:nvSpPr>
        <p:spPr>
          <a:xfrm>
            <a:off x="4109715" y="3416439"/>
            <a:ext cx="48818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https://hpc.fau.de/2022/02/10/gromacs-performance-on-different-gpu-types/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4459552-78FC-491D-9C26-9140D0C03898}"/>
              </a:ext>
            </a:extLst>
          </p:cNvPr>
          <p:cNvSpPr txBox="1"/>
          <p:nvPr/>
        </p:nvSpPr>
        <p:spPr>
          <a:xfrm>
            <a:off x="47624" y="3246113"/>
            <a:ext cx="354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DRAGO(A100) 28p: 39.1 (GROMACS 2023.1)</a:t>
            </a:r>
          </a:p>
          <a:p>
            <a:r>
              <a:rPr lang="en-US" sz="1200" dirty="0"/>
              <a:t>	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994258F-2592-49BC-9F34-962E631DB5E4}"/>
              </a:ext>
            </a:extLst>
          </p:cNvPr>
          <p:cNvGrpSpPr/>
          <p:nvPr/>
        </p:nvGrpSpPr>
        <p:grpSpPr>
          <a:xfrm>
            <a:off x="2656141" y="3609334"/>
            <a:ext cx="6571147" cy="3029031"/>
            <a:chOff x="909561" y="3721607"/>
            <a:chExt cx="6571147" cy="3029031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D6F1889-3941-4D68-B430-B7357ED5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561" y="3721607"/>
              <a:ext cx="4082902" cy="3029031"/>
            </a:xfrm>
            <a:prstGeom prst="rect">
              <a:avLst/>
            </a:prstGeom>
          </p:spPr>
        </p:pic>
        <p:sp>
          <p:nvSpPr>
            <p:cNvPr id="14" name="Flecha: a la derecha 13">
              <a:extLst>
                <a:ext uri="{FF2B5EF4-FFF2-40B4-BE49-F238E27FC236}">
                  <a16:creationId xmlns:a16="http://schemas.microsoft.com/office/drawing/2014/main" id="{CEA8BA93-2398-4B6E-B7AE-419CAC8E97C9}"/>
                </a:ext>
              </a:extLst>
            </p:cNvPr>
            <p:cNvSpPr/>
            <p:nvPr/>
          </p:nvSpPr>
          <p:spPr>
            <a:xfrm>
              <a:off x="4994461" y="5067645"/>
              <a:ext cx="510363" cy="2616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14AD403-ADA4-41AD-AF78-1E2019C30F10}"/>
                </a:ext>
              </a:extLst>
            </p:cNvPr>
            <p:cNvSpPr txBox="1"/>
            <p:nvPr/>
          </p:nvSpPr>
          <p:spPr>
            <a:xfrm>
              <a:off x="5332931" y="4912956"/>
              <a:ext cx="21477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615924 </a:t>
              </a:r>
              <a:r>
                <a:rPr lang="es-ES" dirty="0"/>
                <a:t>átomos</a:t>
              </a:r>
            </a:p>
            <a:p>
              <a:pPr algn="ctr"/>
              <a:r>
                <a:rPr lang="es-ES" dirty="0"/>
                <a:t>(sistema 5)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AB9A6D-9CCC-4D44-AB94-0D5567220D4A}"/>
              </a:ext>
            </a:extLst>
          </p:cNvPr>
          <p:cNvSpPr txBox="1"/>
          <p:nvPr/>
        </p:nvSpPr>
        <p:spPr>
          <a:xfrm>
            <a:off x="45384" y="3499370"/>
            <a:ext cx="354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DRAGO(A100) 28p: 37.8 (GROMACS 2025.1)</a:t>
            </a:r>
          </a:p>
          <a:p>
            <a:r>
              <a:rPr lang="en-US" sz="1200" dirty="0"/>
              <a:t>	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A2509D-130D-4DAA-971D-70894E79933E}"/>
              </a:ext>
            </a:extLst>
          </p:cNvPr>
          <p:cNvSpPr txBox="1"/>
          <p:nvPr/>
        </p:nvSpPr>
        <p:spPr>
          <a:xfrm>
            <a:off x="43144" y="3775035"/>
            <a:ext cx="354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DRAGO(H200) 28p: 69.2 (GROMACS 2025.1)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61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B8EA31-CE7C-4459-B02E-A469E5533AB6}"/>
              </a:ext>
            </a:extLst>
          </p:cNvPr>
          <p:cNvSpPr txBox="1"/>
          <p:nvPr/>
        </p:nvSpPr>
        <p:spPr>
          <a:xfrm>
            <a:off x="27990" y="22366"/>
            <a:ext cx="7172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COMPARACIÓN SIMULACION MOLECULAR EN </a:t>
            </a:r>
            <a:r>
              <a:rPr lang="es-ES" sz="1600" b="1" dirty="0" err="1"/>
              <a:t>GPUs</a:t>
            </a:r>
            <a:r>
              <a:rPr lang="es-ES" sz="1600" b="1" dirty="0"/>
              <a:t> en DRAGO </a:t>
            </a:r>
          </a:p>
        </p:txBody>
      </p:sp>
      <p:pic>
        <p:nvPicPr>
          <p:cNvPr id="3" name="Sugar">
            <a:hlinkClick r:id="" action="ppaction://media"/>
            <a:extLst>
              <a:ext uri="{FF2B5EF4-FFF2-40B4-BE49-F238E27FC236}">
                <a16:creationId xmlns:a16="http://schemas.microsoft.com/office/drawing/2014/main" id="{0326D4C3-E85F-403A-8F3C-D3C9263C4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90" y="1371600"/>
            <a:ext cx="3931559" cy="383913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72B73DA-F4BB-41B5-B1B0-9BC7A40B3691}"/>
              </a:ext>
            </a:extLst>
          </p:cNvPr>
          <p:cNvSpPr txBox="1"/>
          <p:nvPr/>
        </p:nvSpPr>
        <p:spPr>
          <a:xfrm>
            <a:off x="843391" y="5133421"/>
            <a:ext cx="214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98028 </a:t>
            </a:r>
            <a:r>
              <a:rPr lang="es-ES" dirty="0"/>
              <a:t>átomos</a:t>
            </a:r>
          </a:p>
          <a:p>
            <a:pPr algn="ctr"/>
            <a:r>
              <a:rPr lang="es-ES" dirty="0"/>
              <a:t>GROMACS 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A57EE0-9CFE-4213-9471-981FBBDC7BD2}"/>
              </a:ext>
            </a:extLst>
          </p:cNvPr>
          <p:cNvSpPr txBox="1"/>
          <p:nvPr/>
        </p:nvSpPr>
        <p:spPr>
          <a:xfrm>
            <a:off x="4430806" y="1843374"/>
            <a:ext cx="355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 GPU A100/28p </a:t>
            </a:r>
            <a:r>
              <a:rPr lang="es-ES" dirty="0">
                <a:sym typeface="Wingdings" panose="05000000000000000000" pitchFamily="2" charset="2"/>
              </a:rPr>
              <a:t> 122 </a:t>
            </a:r>
            <a:r>
              <a:rPr lang="es-ES" dirty="0" err="1">
                <a:sym typeface="Wingdings" panose="05000000000000000000" pitchFamily="2" charset="2"/>
              </a:rPr>
              <a:t>ns</a:t>
            </a:r>
            <a:r>
              <a:rPr lang="es-ES" dirty="0">
                <a:sym typeface="Wingdings" panose="05000000000000000000" pitchFamily="2" charset="2"/>
              </a:rPr>
              <a:t>/</a:t>
            </a:r>
            <a:r>
              <a:rPr lang="es-ES" dirty="0" err="1">
                <a:sym typeface="Wingdings" panose="05000000000000000000" pitchFamily="2" charset="2"/>
              </a:rPr>
              <a:t>day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16C5E7-E0B4-40CC-B651-6D7F6FFABBB5}"/>
              </a:ext>
            </a:extLst>
          </p:cNvPr>
          <p:cNvSpPr txBox="1"/>
          <p:nvPr/>
        </p:nvSpPr>
        <p:spPr>
          <a:xfrm>
            <a:off x="4415116" y="3037921"/>
            <a:ext cx="415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 GPU H200/28p </a:t>
            </a:r>
            <a:r>
              <a:rPr lang="es-ES" dirty="0">
                <a:sym typeface="Wingdings" panose="05000000000000000000" pitchFamily="2" charset="2"/>
              </a:rPr>
              <a:t> 218 </a:t>
            </a:r>
            <a:r>
              <a:rPr lang="es-ES" dirty="0" err="1">
                <a:sym typeface="Wingdings" panose="05000000000000000000" pitchFamily="2" charset="2"/>
              </a:rPr>
              <a:t>ns</a:t>
            </a:r>
            <a:r>
              <a:rPr lang="es-ES" dirty="0">
                <a:sym typeface="Wingdings" panose="05000000000000000000" pitchFamily="2" charset="2"/>
              </a:rPr>
              <a:t>/</a:t>
            </a:r>
            <a:r>
              <a:rPr lang="es-ES" dirty="0" err="1">
                <a:sym typeface="Wingdings" panose="05000000000000000000" pitchFamily="2" charset="2"/>
              </a:rPr>
              <a:t>day</a:t>
            </a:r>
            <a:r>
              <a:rPr lang="es-ES" dirty="0">
                <a:sym typeface="Wingdings" panose="05000000000000000000" pitchFamily="2" charset="2"/>
              </a:rPr>
              <a:t>  </a:t>
            </a:r>
            <a:r>
              <a:rPr lang="es-ES" b="1" dirty="0">
                <a:sym typeface="Wingdings" panose="05000000000000000000" pitchFamily="2" charset="2"/>
              </a:rPr>
              <a:t>(x1.8)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BB6975-984A-43E6-9DFB-B056B658AFB8}"/>
              </a:ext>
            </a:extLst>
          </p:cNvPr>
          <p:cNvSpPr txBox="1"/>
          <p:nvPr/>
        </p:nvSpPr>
        <p:spPr>
          <a:xfrm>
            <a:off x="4399428" y="4165240"/>
            <a:ext cx="452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 GPU H200/48p </a:t>
            </a:r>
            <a:r>
              <a:rPr lang="es-ES" dirty="0">
                <a:sym typeface="Wingdings" panose="05000000000000000000" pitchFamily="2" charset="2"/>
              </a:rPr>
              <a:t> 494 </a:t>
            </a:r>
            <a:r>
              <a:rPr lang="es-ES" dirty="0" err="1">
                <a:sym typeface="Wingdings" panose="05000000000000000000" pitchFamily="2" charset="2"/>
              </a:rPr>
              <a:t>ns</a:t>
            </a:r>
            <a:r>
              <a:rPr lang="es-ES" dirty="0">
                <a:sym typeface="Wingdings" panose="05000000000000000000" pitchFamily="2" charset="2"/>
              </a:rPr>
              <a:t>/</a:t>
            </a:r>
            <a:r>
              <a:rPr lang="es-ES" dirty="0" err="1">
                <a:sym typeface="Wingdings" panose="05000000000000000000" pitchFamily="2" charset="2"/>
              </a:rPr>
              <a:t>day</a:t>
            </a:r>
            <a:r>
              <a:rPr lang="es-ES" dirty="0">
                <a:sym typeface="Wingdings" panose="05000000000000000000" pitchFamily="2" charset="2"/>
              </a:rPr>
              <a:t>  </a:t>
            </a:r>
            <a:r>
              <a:rPr lang="es-ES" b="1" dirty="0">
                <a:sym typeface="Wingdings" panose="05000000000000000000" pitchFamily="2" charset="2"/>
              </a:rPr>
              <a:t>(x4)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1471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CuadroTexto">
            <a:extLst>
              <a:ext uri="{FF2B5EF4-FFF2-40B4-BE49-F238E27FC236}">
                <a16:creationId xmlns:a16="http://schemas.microsoft.com/office/drawing/2014/main" id="{81DCA2E0-C02C-488B-AC76-B874924F2B3F}"/>
              </a:ext>
            </a:extLst>
          </p:cNvPr>
          <p:cNvSpPr txBox="1"/>
          <p:nvPr/>
        </p:nvSpPr>
        <p:spPr>
          <a:xfrm>
            <a:off x="457199" y="1508469"/>
            <a:ext cx="82296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55600" indent="-355600" algn="ctr">
              <a:lnSpc>
                <a:spcPct val="150000"/>
              </a:lnSpc>
            </a:pPr>
            <a:r>
              <a:rPr lang="es-ES" sz="4000" dirty="0">
                <a:solidFill>
                  <a:srgbClr val="FF0000"/>
                </a:solidFill>
                <a:latin typeface="Lucida Calligraphy" pitchFamily="66" charset="0"/>
              </a:rPr>
              <a:t>Preguntas???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53A9E8-CC61-4D41-96A4-6F9E4925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2" y="2852936"/>
            <a:ext cx="45243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7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9F952C6-AE30-4648-B27C-6C54DE9AE862}"/>
              </a:ext>
            </a:extLst>
          </p:cNvPr>
          <p:cNvSpPr txBox="1"/>
          <p:nvPr/>
        </p:nvSpPr>
        <p:spPr>
          <a:xfrm>
            <a:off x="132560" y="0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EVOLUCIÓN DE LAS ARQUITECTURAS HACIA EL HPC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DCED2C-D858-4816-ADEA-D9A1EC909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2"/>
          <a:stretch/>
        </p:blipFill>
        <p:spPr>
          <a:xfrm>
            <a:off x="819071" y="1549477"/>
            <a:ext cx="7505858" cy="33549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2B69BD3-9692-4028-A78C-0DAE27819947}"/>
              </a:ext>
            </a:extLst>
          </p:cNvPr>
          <p:cNvSpPr txBox="1"/>
          <p:nvPr/>
        </p:nvSpPr>
        <p:spPr>
          <a:xfrm>
            <a:off x="648062" y="380039"/>
            <a:ext cx="2204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b="1" dirty="0"/>
              <a:t>Superordenadores</a:t>
            </a:r>
            <a:r>
              <a:rPr lang="es-ES" sz="1200" dirty="0"/>
              <a:t> se basaban en procesadores que se diseñan para operar sobre datos unidimensionales llamados vectores. CRAY1 y CRAY2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3CBC7C7-DB56-448D-A398-9927A6429181}"/>
              </a:ext>
            </a:extLst>
          </p:cNvPr>
          <p:cNvCxnSpPr>
            <a:cxnSpLocks/>
          </p:cNvCxnSpPr>
          <p:nvPr/>
        </p:nvCxnSpPr>
        <p:spPr>
          <a:xfrm>
            <a:off x="1788028" y="1325187"/>
            <a:ext cx="687540" cy="96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9086AF-6D05-4A75-867B-51A4C7E5BB9E}"/>
              </a:ext>
            </a:extLst>
          </p:cNvPr>
          <p:cNvSpPr txBox="1"/>
          <p:nvPr/>
        </p:nvSpPr>
        <p:spPr>
          <a:xfrm>
            <a:off x="3144867" y="425916"/>
            <a:ext cx="2615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b="1" dirty="0"/>
              <a:t>Beowulf. </a:t>
            </a:r>
            <a:r>
              <a:rPr lang="es-ES" sz="1200" dirty="0"/>
              <a:t>Los procesadores X86 de Intel se hacen muy populares por ser económicos. Se empiezan a agrupar a través de una red de comunicaciones.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6CE2577-613E-4CB7-BF75-226BCFCC8FCC}"/>
              </a:ext>
            </a:extLst>
          </p:cNvPr>
          <p:cNvCxnSpPr>
            <a:cxnSpLocks/>
          </p:cNvCxnSpPr>
          <p:nvPr/>
        </p:nvCxnSpPr>
        <p:spPr>
          <a:xfrm>
            <a:off x="4452672" y="1378924"/>
            <a:ext cx="0" cy="91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DCB3145-431F-4934-8D46-466867DBAFA5}"/>
              </a:ext>
            </a:extLst>
          </p:cNvPr>
          <p:cNvCxnSpPr>
            <a:cxnSpLocks/>
          </p:cNvCxnSpPr>
          <p:nvPr/>
        </p:nvCxnSpPr>
        <p:spPr>
          <a:xfrm>
            <a:off x="7103730" y="1441579"/>
            <a:ext cx="129364" cy="110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F9B7B3-A917-4BD3-A256-552E40CAB4E2}"/>
              </a:ext>
            </a:extLst>
          </p:cNvPr>
          <p:cNvSpPr txBox="1"/>
          <p:nvPr/>
        </p:nvSpPr>
        <p:spPr>
          <a:xfrm>
            <a:off x="5842334" y="413491"/>
            <a:ext cx="2950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b="1" dirty="0"/>
              <a:t>HPC actuales. </a:t>
            </a:r>
            <a:r>
              <a:rPr lang="es-ES" sz="1200" dirty="0"/>
              <a:t>Sistemas que combinan multinúcleos/ multiprocesadores y en los últimos tiempos aceleradores como </a:t>
            </a:r>
            <a:r>
              <a:rPr lang="es-ES" sz="1200" dirty="0" err="1"/>
              <a:t>GPUs</a:t>
            </a:r>
            <a:r>
              <a:rPr lang="es-ES" sz="1200" dirty="0"/>
              <a:t> interconectados por redes de baja latencia.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9E52A3C-563E-427D-A76F-7BE326859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50" y="6696075"/>
            <a:ext cx="3224213" cy="16192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A8742DC-F70F-4FE0-BEA8-0EABB96628B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12975" y="5003841"/>
            <a:ext cx="1181510" cy="159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1B640DB-5FF6-4A76-9624-CC5F47AD8D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88" y="4999177"/>
            <a:ext cx="2075719" cy="166462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8B1538F-97EF-4519-B53A-D951ED37FA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03" y="4972537"/>
            <a:ext cx="1720230" cy="16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A1173E0-E54E-4A08-93EF-F8028ED37D22}"/>
              </a:ext>
            </a:extLst>
          </p:cNvPr>
          <p:cNvSpPr txBox="1"/>
          <p:nvPr/>
        </p:nvSpPr>
        <p:spPr>
          <a:xfrm>
            <a:off x="132560" y="0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INTRODUCCION A HPC. DRAGO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017FE2-387B-4D72-9812-E0EC5FAB4BB9}"/>
              </a:ext>
            </a:extLst>
          </p:cNvPr>
          <p:cNvSpPr txBox="1"/>
          <p:nvPr/>
        </p:nvSpPr>
        <p:spPr>
          <a:xfrm>
            <a:off x="265814" y="692696"/>
            <a:ext cx="8474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700" b="0" i="0" u="none" strike="noStrike" baseline="0" dirty="0">
                <a:latin typeface="OpenSymbol"/>
              </a:rPr>
              <a:t>● </a:t>
            </a:r>
            <a:r>
              <a:rPr lang="es-ES" sz="1800" b="0" i="0" u="none" strike="noStrike" baseline="0" dirty="0">
                <a:latin typeface="LiberationSans"/>
              </a:rPr>
              <a:t>Computación de alto rendimiento (HPC) es la capacidad de procesar datos y realizar cálculos complejos a alta velocidad.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8F13AA-9AF0-4F6A-9C8F-33CBD3A01B75}"/>
              </a:ext>
            </a:extLst>
          </p:cNvPr>
          <p:cNvSpPr txBox="1"/>
          <p:nvPr/>
        </p:nvSpPr>
        <p:spPr>
          <a:xfrm>
            <a:off x="265814" y="1511875"/>
            <a:ext cx="8430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700" b="0" i="0" u="none" strike="noStrike" baseline="0" dirty="0">
                <a:latin typeface="OpenSymbol"/>
              </a:rPr>
              <a:t>● </a:t>
            </a:r>
            <a:r>
              <a:rPr lang="es-ES" sz="1800" b="0" i="0" u="none" strike="noStrike" baseline="0" dirty="0">
                <a:latin typeface="LiberationSans"/>
              </a:rPr>
              <a:t>Las soluciones actuales, más habituales, de computación de alto rendimiento (HPC) están formadas por conjuntos de nodos de computación que trabajan juntos para completar una o varias tareas de forma paralela.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775F79F-26DF-429B-8A4C-6B167876E022}"/>
              </a:ext>
            </a:extLst>
          </p:cNvPr>
          <p:cNvSpPr txBox="1"/>
          <p:nvPr/>
        </p:nvSpPr>
        <p:spPr>
          <a:xfrm>
            <a:off x="265814" y="2191807"/>
            <a:ext cx="84741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" sz="1800" b="0" i="0" u="none" strike="noStrike" baseline="0" dirty="0">
              <a:latin typeface="LiberationSans"/>
            </a:endParaRPr>
          </a:p>
          <a:p>
            <a:pPr algn="just"/>
            <a:r>
              <a:rPr lang="es-ES" sz="700" b="0" i="0" u="none" strike="noStrike" baseline="0" dirty="0">
                <a:latin typeface="OpenSymbol"/>
              </a:rPr>
              <a:t>● </a:t>
            </a:r>
            <a:r>
              <a:rPr lang="es-ES" sz="1800" b="0" i="0" u="none" strike="noStrike" baseline="0" dirty="0">
                <a:latin typeface="LiberationSans"/>
              </a:rPr>
              <a:t>Con la configuración anterior se consigue incrementar la potencia de cálculo sumando la potencia computacional de todos los nodos para completar dichas tareas mucho más rápido.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CE810A-39B6-4F93-90BD-AD7A36310938}"/>
              </a:ext>
            </a:extLst>
          </p:cNvPr>
          <p:cNvSpPr txBox="1"/>
          <p:nvPr/>
        </p:nvSpPr>
        <p:spPr>
          <a:xfrm>
            <a:off x="265814" y="3212536"/>
            <a:ext cx="84962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" sz="1800" b="0" i="0" u="none" strike="noStrike" baseline="0" dirty="0">
              <a:latin typeface="LiberationSans"/>
            </a:endParaRPr>
          </a:p>
          <a:p>
            <a:pPr algn="just"/>
            <a:r>
              <a:rPr lang="es-ES" sz="700" b="0" i="0" u="none" strike="noStrike" baseline="0" dirty="0">
                <a:latin typeface="OpenSymbol"/>
              </a:rPr>
              <a:t>● </a:t>
            </a:r>
            <a:r>
              <a:rPr lang="es-ES" sz="1800" b="0" i="0" u="none" strike="noStrike" baseline="0" dirty="0">
                <a:latin typeface="LiberationSans"/>
              </a:rPr>
              <a:t>Un HPC puede constar de 2 o más nodos (servidores), y depende de su número incrementará la complejidad en su gestión. Puede estar formado por decenas,</a:t>
            </a:r>
          </a:p>
          <a:p>
            <a:pPr algn="just"/>
            <a:r>
              <a:rPr lang="es-ES" sz="1800" b="0" i="0" u="none" strike="noStrike" baseline="0" dirty="0">
                <a:latin typeface="LiberationSans"/>
              </a:rPr>
              <a:t>centenares o miles de nodos.</a:t>
            </a:r>
            <a:endParaRPr lang="es-ES" dirty="0"/>
          </a:p>
        </p:txBody>
      </p:sp>
      <p:pic>
        <p:nvPicPr>
          <p:cNvPr id="7" name="Imagen 6" descr="Imagen que contiene cama, computadora&#10;&#10;Descripción generada automáticamente">
            <a:extLst>
              <a:ext uri="{FF2B5EF4-FFF2-40B4-BE49-F238E27FC236}">
                <a16:creationId xmlns:a16="http://schemas.microsoft.com/office/drawing/2014/main" id="{46CE5FC5-1CB9-41FD-A526-2EC56A51D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258747"/>
            <a:ext cx="762000" cy="762000"/>
          </a:xfrm>
          <a:prstGeom prst="rect">
            <a:avLst/>
          </a:prstGeom>
        </p:spPr>
      </p:pic>
      <p:pic>
        <p:nvPicPr>
          <p:cNvPr id="8" name="Imagen 7" descr="Imagen que contiene cama, computadora&#10;&#10;Descripción generada automáticamente">
            <a:extLst>
              <a:ext uri="{FF2B5EF4-FFF2-40B4-BE49-F238E27FC236}">
                <a16:creationId xmlns:a16="http://schemas.microsoft.com/office/drawing/2014/main" id="{8EF69E37-91B7-4FC9-8C6F-F65D0E24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72" y="5292043"/>
            <a:ext cx="762000" cy="762000"/>
          </a:xfrm>
          <a:prstGeom prst="rect">
            <a:avLst/>
          </a:prstGeom>
        </p:spPr>
      </p:pic>
      <p:pic>
        <p:nvPicPr>
          <p:cNvPr id="9" name="Imagen 8" descr="Imagen que contiene cama, computadora&#10;&#10;Descripción generada automáticamente">
            <a:extLst>
              <a:ext uri="{FF2B5EF4-FFF2-40B4-BE49-F238E27FC236}">
                <a16:creationId xmlns:a16="http://schemas.microsoft.com/office/drawing/2014/main" id="{52DDE68E-C18B-48A0-9E9F-C3F8298D4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076019"/>
            <a:ext cx="762000" cy="762000"/>
          </a:xfrm>
          <a:prstGeom prst="rect">
            <a:avLst/>
          </a:prstGeom>
        </p:spPr>
      </p:pic>
      <p:pic>
        <p:nvPicPr>
          <p:cNvPr id="10" name="Imagen 9" descr="Imagen de la pantalla de una ventana&#10;&#10;Descripción generada automáticamente con confianza baja">
            <a:extLst>
              <a:ext uri="{FF2B5EF4-FFF2-40B4-BE49-F238E27FC236}">
                <a16:creationId xmlns:a16="http://schemas.microsoft.com/office/drawing/2014/main" id="{596F9BD3-1DF7-4D38-891F-DE4896DB3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771602"/>
            <a:ext cx="2040032" cy="1250342"/>
          </a:xfrm>
          <a:prstGeom prst="rect">
            <a:avLst/>
          </a:prstGeom>
        </p:spPr>
      </p:pic>
      <p:pic>
        <p:nvPicPr>
          <p:cNvPr id="11" name="Imagen 10" descr="Imagen de la pantalla de una ventana&#10;&#10;Descripción generada automáticamente con confianza baja">
            <a:extLst>
              <a:ext uri="{FF2B5EF4-FFF2-40B4-BE49-F238E27FC236}">
                <a16:creationId xmlns:a16="http://schemas.microsoft.com/office/drawing/2014/main" id="{5876BBAD-585D-4DBC-BFD2-5A1929F99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854222"/>
            <a:ext cx="2407019" cy="14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 con confianza media">
            <a:extLst>
              <a:ext uri="{FF2B5EF4-FFF2-40B4-BE49-F238E27FC236}">
                <a16:creationId xmlns:a16="http://schemas.microsoft.com/office/drawing/2014/main" id="{E4056EFA-D633-4BC1-A446-D7FFB934D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59" y="2967170"/>
            <a:ext cx="2078161" cy="1334062"/>
          </a:xfrm>
          <a:prstGeom prst="rect">
            <a:avLst/>
          </a:prstGeom>
        </p:spPr>
      </p:pic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37D5C86-6E11-4B9B-AAFA-26E594564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95" y="5071252"/>
            <a:ext cx="2610983" cy="1376908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23E096E7-B028-45C8-B748-59538FAA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36" y="3931337"/>
            <a:ext cx="1668908" cy="1334063"/>
          </a:xfrm>
          <a:prstGeom prst="rect">
            <a:avLst/>
          </a:prstGeom>
        </p:spPr>
      </p:pic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35B9AD1-D2F7-4C98-8187-8E07C6875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285" y="3963330"/>
            <a:ext cx="2123702" cy="156319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48DDB7-3FB9-4A18-A88A-CAD10A7D0083}"/>
              </a:ext>
            </a:extLst>
          </p:cNvPr>
          <p:cNvSpPr txBox="1"/>
          <p:nvPr/>
        </p:nvSpPr>
        <p:spPr>
          <a:xfrm>
            <a:off x="121928" y="17383"/>
            <a:ext cx="3567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INTRODUCCION A HPC. DRAGO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3894AD-E53E-4643-8248-869A1514A16A}"/>
              </a:ext>
            </a:extLst>
          </p:cNvPr>
          <p:cNvSpPr txBox="1"/>
          <p:nvPr/>
        </p:nvSpPr>
        <p:spPr>
          <a:xfrm>
            <a:off x="337534" y="452855"/>
            <a:ext cx="8349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s-ES" dirty="0">
                <a:latin typeface="OpenSymbol"/>
              </a:rPr>
              <a:t>En la actualidad gracias a la mejora de las TICS, computación en nube, </a:t>
            </a:r>
            <a:r>
              <a:rPr lang="es-ES" dirty="0" err="1">
                <a:latin typeface="OpenSymbol"/>
              </a:rPr>
              <a:t>IoT</a:t>
            </a:r>
            <a:r>
              <a:rPr lang="es-ES" dirty="0">
                <a:latin typeface="OpenSymbol"/>
              </a:rPr>
              <a:t>, IA, se tiene gran capacidad de generación de datos.</a:t>
            </a:r>
          </a:p>
          <a:p>
            <a:pPr lvl="0">
              <a:buSzPct val="45000"/>
            </a:pPr>
            <a:endParaRPr lang="es-ES" dirty="0">
              <a:latin typeface="OpenSymbol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dirty="0">
                <a:latin typeface="OpenSymbol"/>
              </a:rPr>
              <a:t>Éstos son usados para analizar e investigar sobre campos distintos, y son fuentes de datos para la realización de tareas de cálculo, para el análisis de los mismos, o realización de simulaciones.</a:t>
            </a:r>
          </a:p>
          <a:p>
            <a:pPr lvl="0">
              <a:buSzPct val="45000"/>
              <a:buFont typeface="StarSymbol"/>
              <a:buChar char="●"/>
            </a:pPr>
            <a:endParaRPr lang="es-ES" dirty="0">
              <a:latin typeface="OpenSymbol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dirty="0">
                <a:latin typeface="OpenSymbol"/>
              </a:rPr>
              <a:t>Entre los campos de uso nos encontramos: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13FF89-6D3A-4E9B-A175-E9BFFE6AF764}"/>
              </a:ext>
            </a:extLst>
          </p:cNvPr>
          <p:cNvSpPr txBox="1"/>
          <p:nvPr/>
        </p:nvSpPr>
        <p:spPr>
          <a:xfrm>
            <a:off x="539552" y="2852936"/>
            <a:ext cx="8147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hangingPunct="0">
              <a:spcBef>
                <a:spcPts val="1414"/>
              </a:spcBef>
              <a:buSzPct val="75000"/>
              <a:buFont typeface="StarSymbol"/>
              <a:buChar char="–"/>
            </a:pPr>
            <a:r>
              <a:rPr lang="es-ES" dirty="0">
                <a:latin typeface="OpenSymbol"/>
              </a:rPr>
              <a:t>Servicios financieros: seguimiento de tendencias en tiempo real bolsa, automatización operaciones financieras, </a:t>
            </a:r>
            <a:r>
              <a:rPr lang="es-ES" dirty="0" err="1">
                <a:latin typeface="OpenSymbol"/>
              </a:rPr>
              <a:t>etc</a:t>
            </a:r>
            <a:endParaRPr lang="es-ES" dirty="0">
              <a:latin typeface="OpenSymbo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DFCFBE-DC77-450C-82CB-20B1BAEC5EFF}"/>
              </a:ext>
            </a:extLst>
          </p:cNvPr>
          <p:cNvSpPr txBox="1"/>
          <p:nvPr/>
        </p:nvSpPr>
        <p:spPr>
          <a:xfrm>
            <a:off x="539552" y="3513753"/>
            <a:ext cx="8147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hangingPunct="0">
              <a:spcBef>
                <a:spcPts val="1414"/>
              </a:spcBef>
              <a:buSzPct val="75000"/>
              <a:buFont typeface="StarSymbol"/>
              <a:buChar char="–"/>
            </a:pPr>
            <a:r>
              <a:rPr lang="es-ES" dirty="0">
                <a:latin typeface="OpenSymbol"/>
              </a:rPr>
              <a:t>Diseño de productos: donde el HPC interviene en la simulación de posibles situaciones en su producción, para evitar malfuncionamientos, etc.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7095C59-CB10-4110-B216-281D62942051}"/>
              </a:ext>
            </a:extLst>
          </p:cNvPr>
          <p:cNvSpPr txBox="1"/>
          <p:nvPr/>
        </p:nvSpPr>
        <p:spPr>
          <a:xfrm>
            <a:off x="539552" y="4187766"/>
            <a:ext cx="8147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hangingPunct="0">
              <a:spcBef>
                <a:spcPts val="1414"/>
              </a:spcBef>
              <a:buSzPct val="75000"/>
              <a:buFont typeface="StarSymbol"/>
              <a:buChar char="–"/>
            </a:pPr>
            <a:r>
              <a:rPr lang="es-ES" dirty="0">
                <a:latin typeface="OpenSymbol"/>
              </a:rPr>
              <a:t>Investigación, y en este campo es muy amplio y es el que principalmente nos ocupa en el organismo. Desarrollo de vacunas, cura del cáncer, diagnóstico más rápido, nuevos materiales, predicción del clima, etc.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30EBA1F-1D4B-4044-BA22-7F6E8FCA0412}"/>
              </a:ext>
            </a:extLst>
          </p:cNvPr>
          <p:cNvSpPr txBox="1"/>
          <p:nvPr/>
        </p:nvSpPr>
        <p:spPr>
          <a:xfrm>
            <a:off x="467544" y="5172220"/>
            <a:ext cx="814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hangingPunct="0">
              <a:spcBef>
                <a:spcPts val="1414"/>
              </a:spcBef>
              <a:buSzPct val="75000"/>
              <a:buFont typeface="StarSymbol"/>
              <a:buChar char="–"/>
            </a:pPr>
            <a:r>
              <a:rPr lang="es-ES" dirty="0">
                <a:latin typeface="OpenSymbol"/>
              </a:rPr>
              <a:t>IA/ML: detección fraudes, vehículos autónomos, etc.</a:t>
            </a:r>
          </a:p>
        </p:txBody>
      </p:sp>
    </p:spTree>
    <p:extLst>
      <p:ext uri="{BB962C8B-B14F-4D97-AF65-F5344CB8AC3E}">
        <p14:creationId xmlns:p14="http://schemas.microsoft.com/office/powerpoint/2010/main" val="360136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7B5849-DBDE-47DA-949F-BFE3310A0B9A}"/>
              </a:ext>
            </a:extLst>
          </p:cNvPr>
          <p:cNvSpPr txBox="1"/>
          <p:nvPr/>
        </p:nvSpPr>
        <p:spPr>
          <a:xfrm>
            <a:off x="87023" y="46511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INTRODUCCION A HPC. DRAGO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2743EF-7851-4CD6-A2C0-B05E9FCB476F}"/>
              </a:ext>
            </a:extLst>
          </p:cNvPr>
          <p:cNvSpPr txBox="1"/>
          <p:nvPr/>
        </p:nvSpPr>
        <p:spPr>
          <a:xfrm>
            <a:off x="471654" y="523472"/>
            <a:ext cx="84065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0" i="0" u="none" strike="noStrike" baseline="0" dirty="0">
                <a:latin typeface="OpenSymbol"/>
              </a:rPr>
              <a:t>● </a:t>
            </a:r>
            <a:r>
              <a:rPr lang="es-ES" sz="1800" b="0" i="0" u="none" strike="noStrike" baseline="0" dirty="0">
                <a:latin typeface="LiberationSans"/>
              </a:rPr>
              <a:t>Como cualquier arquitectura de sistemas TIC un HPC tiene tres componentes principales:</a:t>
            </a:r>
          </a:p>
          <a:p>
            <a:pPr algn="just"/>
            <a:endParaRPr lang="es-ES" sz="1800" b="0" i="0" u="none" strike="noStrike" baseline="0" dirty="0">
              <a:latin typeface="LiberationSans"/>
            </a:endParaRPr>
          </a:p>
          <a:p>
            <a:pPr algn="just"/>
            <a:r>
              <a:rPr lang="es-ES" sz="1800" b="0" i="0" u="none" strike="noStrike" baseline="0" dirty="0">
                <a:latin typeface="OpenSymbol"/>
              </a:rPr>
              <a:t>– </a:t>
            </a:r>
            <a:r>
              <a:rPr lang="es-ES" sz="1800" b="0" i="0" u="none" strike="noStrike" baseline="0" dirty="0">
                <a:latin typeface="LiberationSans"/>
              </a:rPr>
              <a:t>Computación</a:t>
            </a:r>
          </a:p>
          <a:p>
            <a:pPr algn="just"/>
            <a:r>
              <a:rPr lang="es-ES" sz="1800" b="0" i="0" u="none" strike="noStrike" baseline="0" dirty="0">
                <a:latin typeface="OpenSymbol"/>
              </a:rPr>
              <a:t>– </a:t>
            </a:r>
            <a:r>
              <a:rPr lang="es-ES" sz="1800" b="0" i="0" u="none" strike="noStrike" baseline="0" dirty="0">
                <a:latin typeface="LiberationSans"/>
              </a:rPr>
              <a:t>Almacenamiento</a:t>
            </a:r>
          </a:p>
          <a:p>
            <a:pPr algn="just"/>
            <a:r>
              <a:rPr lang="es-ES" sz="1800" b="0" i="0" u="none" strike="noStrike" baseline="0" dirty="0">
                <a:latin typeface="OpenSymbol"/>
              </a:rPr>
              <a:t>– </a:t>
            </a:r>
            <a:r>
              <a:rPr lang="es-ES" sz="1800" b="0" i="0" u="none" strike="noStrike" baseline="0" dirty="0">
                <a:latin typeface="LiberationSans"/>
              </a:rPr>
              <a:t>Red</a:t>
            </a:r>
          </a:p>
          <a:p>
            <a:pPr algn="just"/>
            <a:endParaRPr lang="es-ES" sz="1800" b="0" i="0" u="none" strike="noStrike" baseline="0" dirty="0">
              <a:latin typeface="LiberationSans"/>
            </a:endParaRPr>
          </a:p>
          <a:p>
            <a:pPr algn="just"/>
            <a:r>
              <a:rPr lang="es-ES" sz="1800" b="0" i="0" u="none" strike="noStrike" baseline="0" dirty="0">
                <a:latin typeface="OpenSymbol"/>
              </a:rPr>
              <a:t>● </a:t>
            </a:r>
            <a:r>
              <a:rPr lang="es-ES" sz="1800" b="0" i="0" u="none" strike="noStrike" baseline="0" dirty="0">
                <a:latin typeface="LiberationSans"/>
              </a:rPr>
              <a:t>Para la implementación de una arquitectura HPC, los nodos (servidores) se conectan en un clúster. Y el clúster está interconectado en red al sistema de almacenamiento para poder acceder a la entrada de datos y poder a su vez volcar resultado de los cálculos.</a:t>
            </a:r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58C795D-BA09-4CD3-A988-CBC4F4CCC45D}"/>
              </a:ext>
            </a:extLst>
          </p:cNvPr>
          <p:cNvGrpSpPr/>
          <p:nvPr/>
        </p:nvGrpSpPr>
        <p:grpSpPr>
          <a:xfrm>
            <a:off x="2919927" y="4439973"/>
            <a:ext cx="2808312" cy="1548172"/>
            <a:chOff x="2483768" y="4130758"/>
            <a:chExt cx="2808312" cy="1548172"/>
          </a:xfrm>
        </p:grpSpPr>
        <p:pic>
          <p:nvPicPr>
            <p:cNvPr id="5" name="Imagen 4" descr="Forma, Flecha&#10;&#10;Descripción generada automáticamente">
              <a:extLst>
                <a:ext uri="{FF2B5EF4-FFF2-40B4-BE49-F238E27FC236}">
                  <a16:creationId xmlns:a16="http://schemas.microsoft.com/office/drawing/2014/main" id="{4159900E-CB31-443A-9F62-060114C46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4130758"/>
              <a:ext cx="1296144" cy="1548172"/>
            </a:xfrm>
            <a:prstGeom prst="rect">
              <a:avLst/>
            </a:prstGeom>
          </p:spPr>
        </p:pic>
        <p:pic>
          <p:nvPicPr>
            <p:cNvPr id="6" name="Imagen 5" descr="Forma, Flecha&#10;&#10;Descripción generada automáticamente">
              <a:extLst>
                <a:ext uri="{FF2B5EF4-FFF2-40B4-BE49-F238E27FC236}">
                  <a16:creationId xmlns:a16="http://schemas.microsoft.com/office/drawing/2014/main" id="{B362C4C0-883F-4A95-AE6C-7019251C2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130758"/>
              <a:ext cx="1296144" cy="1548172"/>
            </a:xfrm>
            <a:prstGeom prst="rect">
              <a:avLst/>
            </a:prstGeom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AC80FD87-0BCE-4F7A-A5C1-AE815E282661}"/>
              </a:ext>
            </a:extLst>
          </p:cNvPr>
          <p:cNvGrpSpPr/>
          <p:nvPr/>
        </p:nvGrpSpPr>
        <p:grpSpPr>
          <a:xfrm>
            <a:off x="2847919" y="3977058"/>
            <a:ext cx="2880320" cy="338019"/>
            <a:chOff x="2847919" y="3573016"/>
            <a:chExt cx="2880320" cy="338019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3F6A8BA1-8766-46E7-A851-AEBDBA78EA77}"/>
                </a:ext>
              </a:extLst>
            </p:cNvPr>
            <p:cNvSpPr/>
            <p:nvPr/>
          </p:nvSpPr>
          <p:spPr>
            <a:xfrm>
              <a:off x="2847919" y="3611700"/>
              <a:ext cx="2880320" cy="270491"/>
            </a:xfrm>
            <a:prstGeom prst="roundRect">
              <a:avLst/>
            </a:prstGeom>
            <a:solidFill>
              <a:srgbClr val="D5D5FF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Imagen 8" descr="Imagen que contiene tabla, computadora&#10;&#10;Descripción generada automáticamente">
              <a:extLst>
                <a:ext uri="{FF2B5EF4-FFF2-40B4-BE49-F238E27FC236}">
                  <a16:creationId xmlns:a16="http://schemas.microsoft.com/office/drawing/2014/main" id="{10500175-D6D4-440F-B5F1-DFD4F2EE1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578" y="3573016"/>
              <a:ext cx="2788654" cy="338019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C7541A00-FCD8-4B3E-936F-F999B09FEC71}"/>
              </a:ext>
            </a:extLst>
          </p:cNvPr>
          <p:cNvGrpSpPr/>
          <p:nvPr/>
        </p:nvGrpSpPr>
        <p:grpSpPr>
          <a:xfrm>
            <a:off x="2919927" y="4139703"/>
            <a:ext cx="2724278" cy="1658171"/>
            <a:chOff x="2483768" y="3823437"/>
            <a:chExt cx="2724278" cy="1658171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A8A32364-0B38-4C83-A1A2-8F89E1A79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4162" y="3893453"/>
              <a:ext cx="103715" cy="327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E4F34E40-E765-41BD-BB59-770F9E967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4162" y="3874901"/>
              <a:ext cx="139719" cy="526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47D34C93-401B-463E-B69C-CB2B758A4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768" y="3860266"/>
              <a:ext cx="169218" cy="707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467817F-3A27-4D5D-99F1-3E14B1EDA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4162" y="3860266"/>
              <a:ext cx="182227" cy="888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CC8B0F1-7320-44E4-B463-B1612AAD9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657" y="3866809"/>
              <a:ext cx="205630" cy="107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9EF9219-A97D-48ED-8BEA-6196DB6BF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657" y="3836542"/>
              <a:ext cx="237337" cy="1279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81DBE3DC-E8DB-44F0-8A7D-CAFBB6C10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9" y="3901545"/>
              <a:ext cx="103715" cy="327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CAF6217-1E00-4CB1-9DDC-B6E527A6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9" y="3882993"/>
              <a:ext cx="139719" cy="526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75111C94-464C-48A1-A337-184B3E597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3225" y="3868358"/>
              <a:ext cx="169218" cy="707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091FB159-4AD9-4F17-8235-D17DDB73E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9" y="3868358"/>
              <a:ext cx="182227" cy="888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260C518-110F-4C79-BFE5-620856D4C3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114" y="3874901"/>
              <a:ext cx="205630" cy="107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C6678C0D-DD22-491E-A912-019EBD4B48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114" y="3844634"/>
              <a:ext cx="237337" cy="1279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8A6406D2-7627-4357-9E17-0D93AB63B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085" y="3895275"/>
              <a:ext cx="103715" cy="327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5947B915-56AA-4C37-A4D9-4C45F1938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085" y="3876723"/>
              <a:ext cx="139719" cy="526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AEBE41E2-CE44-48D8-90FB-31F614083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91" y="3862088"/>
              <a:ext cx="169218" cy="707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27A667E0-A6DE-470F-B359-882E3BFFC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085" y="3862088"/>
              <a:ext cx="182227" cy="888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F993A260-7E49-4647-B8F1-F47225759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80" y="3868631"/>
              <a:ext cx="205630" cy="107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73BA5FE9-4EBB-401C-9CA1-5BC06379E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580" y="3838364"/>
              <a:ext cx="237337" cy="1279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EE200CC2-715E-402A-A1AD-D6223129D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037" y="3908088"/>
              <a:ext cx="103715" cy="327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D96C1E94-8285-4033-A455-014520EBF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037" y="3889536"/>
              <a:ext cx="139719" cy="526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1259F0FA-9A11-4A92-8F67-83BDBCB8B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3643" y="3874901"/>
              <a:ext cx="169218" cy="707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2EFF330A-5E1B-479C-A500-7260A50956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037" y="3874901"/>
              <a:ext cx="182227" cy="888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B98683A-497C-40EC-9D1A-FE1FD436C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7532" y="3881444"/>
              <a:ext cx="205630" cy="107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B5790A54-D592-4C20-9142-A585B6BA8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7532" y="3851177"/>
              <a:ext cx="237337" cy="1279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768710E3-EADD-4D69-A95A-7450D5A8C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4387" y="3901545"/>
              <a:ext cx="69859" cy="3195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B2129FB-6E07-4636-9F49-CA68118E4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4387" y="3889536"/>
              <a:ext cx="89374" cy="511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32F53AE-B246-4BE6-AC99-730252082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993" y="3881444"/>
              <a:ext cx="123866" cy="6865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51D2E9FF-4815-4C4B-B8DB-F36C39DD8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4387" y="3874901"/>
              <a:ext cx="133131" cy="873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A16BE6E-AE70-4A60-B85E-117FA6680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882" y="3866809"/>
              <a:ext cx="157497" cy="107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943E5B1F-081F-44BC-9282-76F9A3F37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882" y="3860266"/>
              <a:ext cx="172487" cy="1255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B0D50DA4-80FB-4F30-A822-0BFAD4C89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657" y="3842906"/>
              <a:ext cx="249328" cy="1448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D72A082D-7273-4D58-8ED5-F1943B2D3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4830" y="3823437"/>
              <a:ext cx="268048" cy="1646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669ABD36-DBD2-4CBB-9884-08D4DDD0F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0070" y="3827503"/>
              <a:ext cx="268048" cy="1646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C7AB91C-C114-4CBA-90EB-C09069A3A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0322" y="3823437"/>
              <a:ext cx="268048" cy="1646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7E45C305-EF58-458D-ABF7-335653035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2512" y="3835560"/>
              <a:ext cx="268048" cy="1646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6B1DF5FB-C125-4F46-9396-A24FFE802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993" y="3835560"/>
              <a:ext cx="211019" cy="1632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2DFCED1E-5FF3-4786-9555-3D0152BC8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370" y="3835560"/>
              <a:ext cx="247826" cy="1463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471E852D-D558-421B-A861-3287469A8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101" y="3842906"/>
              <a:ext cx="254826" cy="14562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E3E253D6-0C17-4C85-BF16-22066EC1B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9074" y="3842906"/>
              <a:ext cx="242556" cy="14492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ACD291F-5F54-463D-978E-23C0D477F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8800" y="3842906"/>
              <a:ext cx="191228" cy="1455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CD755CB4-0C5B-4398-85C1-366AE6F2F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3706" y="3889536"/>
              <a:ext cx="56687" cy="49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5A0CF7DA-83BA-4FEC-A8DD-91D7E096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298" y="3836260"/>
              <a:ext cx="153142" cy="1461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2D6D9456-15AA-42E1-B87A-3A9421F22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298" y="3840522"/>
              <a:ext cx="190748" cy="1641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B526FF2D-FFCA-4634-8AA2-5159E4E62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3692" y="3861316"/>
              <a:ext cx="134305" cy="1080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D042EA5E-FE5A-45DB-B620-463CEDF16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3706" y="3889536"/>
              <a:ext cx="56687" cy="331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91E226B0-9B8E-4E57-AB09-4E1BDFFD1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2780" y="3874901"/>
              <a:ext cx="85693" cy="707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941689D-FDE7-4AF3-8CC1-15045E548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0525" y="3874901"/>
              <a:ext cx="97607" cy="887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0D10DA84-22F1-4151-9466-CCB0AF7E0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3692" y="3874901"/>
              <a:ext cx="111907" cy="1240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Imagen 58">
            <a:extLst>
              <a:ext uri="{FF2B5EF4-FFF2-40B4-BE49-F238E27FC236}">
                <a16:creationId xmlns:a16="http://schemas.microsoft.com/office/drawing/2014/main" id="{3685C251-A686-4149-A13C-F639C14B5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47919" y="6039502"/>
            <a:ext cx="3005580" cy="289426"/>
          </a:xfrm>
          <a:prstGeom prst="rect">
            <a:avLst/>
          </a:prstGeom>
        </p:spPr>
      </p:pic>
      <p:grpSp>
        <p:nvGrpSpPr>
          <p:cNvPr id="60" name="Grupo 59">
            <a:extLst>
              <a:ext uri="{FF2B5EF4-FFF2-40B4-BE49-F238E27FC236}">
                <a16:creationId xmlns:a16="http://schemas.microsoft.com/office/drawing/2014/main" id="{93835149-8777-482C-93CB-D582EC46A6A1}"/>
              </a:ext>
            </a:extLst>
          </p:cNvPr>
          <p:cNvGrpSpPr/>
          <p:nvPr/>
        </p:nvGrpSpPr>
        <p:grpSpPr>
          <a:xfrm>
            <a:off x="2771800" y="4498526"/>
            <a:ext cx="2740415" cy="1988850"/>
            <a:chOff x="2335641" y="4195365"/>
            <a:chExt cx="2740415" cy="1988850"/>
          </a:xfrm>
        </p:grpSpPr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BBBF278B-4597-4F14-800A-6F534A48C6A1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4213960"/>
              <a:ext cx="0" cy="166709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23E93A3A-88EC-492D-AA3D-8E2BD5B35327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4304555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6CB99E97-7639-43DD-A0FC-4E7B0F73D54A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4456550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5EB1B631-C8AB-47BA-B7CB-79E2D882F1A7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4615101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957CED7-CFEF-4B51-A0A1-59FF0358EDD8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4767096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0A481892-166C-46B7-A153-68C0E5E267CC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5311100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CC8FE4EF-A738-4AD1-9CF7-91B77BAFCDB0}"/>
                </a:ext>
              </a:extLst>
            </p:cNvPr>
            <p:cNvCxnSpPr>
              <a:cxnSpLocks/>
            </p:cNvCxnSpPr>
            <p:nvPr/>
          </p:nvCxnSpPr>
          <p:spPr>
            <a:xfrm>
              <a:off x="2335641" y="5495882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22615518-4087-4EAE-8E58-45AF731A918D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4977942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16353BAE-31FF-4414-97D3-D1A7FEA6D0D9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5157097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BE496407-750A-49F7-AF9A-A91303D3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19" y="4195365"/>
              <a:ext cx="0" cy="168190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5C912997-84AB-4744-AAD3-B8785910EADE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19" y="4285960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C41A596B-B589-4DF1-8C98-AF231EC86A29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19" y="4437955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6B032423-0724-4E47-9A69-EA02F74C970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19" y="4596506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3BBD5860-0CC3-4AF8-847C-CA66AA3F5FA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19" y="4748501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98517C61-AA44-4CD6-A335-2B1EB30D1DD9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19" y="5292505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1E1B7909-ACCD-4DF3-8CC7-1C860FF05E0C}"/>
                </a:ext>
              </a:extLst>
            </p:cNvPr>
            <p:cNvCxnSpPr>
              <a:cxnSpLocks/>
            </p:cNvCxnSpPr>
            <p:nvPr/>
          </p:nvCxnSpPr>
          <p:spPr>
            <a:xfrm>
              <a:off x="2843808" y="5477287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E8B40E8F-E3D5-4A03-80D7-9E7E93680A60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19" y="4959347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F46034C6-520C-4C98-A43B-EDE144744FBE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19" y="5138502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376BCBEB-61F8-4BB3-8F55-98361D41B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7864" y="4195365"/>
              <a:ext cx="4111" cy="168190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2382599E-6DAF-4686-A9B6-B85CE3D4B5CC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75" y="4285960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B9058030-1A34-4663-929D-9765837B7380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75" y="4437955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3AE35957-4EDF-4FFB-8320-72EFABC49F3C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75" y="4596506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4D2D67CA-4A34-49DC-8AAD-36CDF4F52D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75" y="4748501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85FE8AE2-570D-4630-8EF1-390D05A51C04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75" y="5292505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84ABF0DA-FAC3-4CD9-BD49-DA3297E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64" y="5477287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7249B2DB-EBEC-43B0-9952-C95E07715DD4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75" y="4959347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9BF75734-88E9-40D9-92A2-7FE55F5B0239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75" y="5138502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FFDE6667-4B3B-4EDF-9BF6-FAFAB65C6469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28" y="4221088"/>
              <a:ext cx="0" cy="165618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5FF43DD2-CB1D-4256-AB31-8F5F664D2172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28" y="4311683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5F4525D7-2FC6-4826-AEF5-35CAEBB5685C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28" y="4463678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57B55890-7E7B-4F03-95BB-1BA2DF85DD51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28" y="4622229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C38EE88E-EACD-44F0-80F5-C2F48A05A3D2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28" y="4774224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E1517148-6B63-44D6-912E-FCBECA6D5427}"/>
                </a:ext>
              </a:extLst>
            </p:cNvPr>
            <p:cNvCxnSpPr>
              <a:cxnSpLocks/>
            </p:cNvCxnSpPr>
            <p:nvPr/>
          </p:nvCxnSpPr>
          <p:spPr>
            <a:xfrm>
              <a:off x="3982447" y="5318228"/>
              <a:ext cx="854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176DBA2-05B9-4E9D-B6D6-0B4BDE825428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17" y="5503010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DE258BDE-64AF-46B4-BB2A-3CA92D2385FF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28" y="4985070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5917A756-B7B2-4D64-BD73-160ECA80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28" y="5164225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5C090B67-4BC0-4B60-B4C3-B5F053E20F81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4221088"/>
              <a:ext cx="0" cy="165618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DDE34294-8A30-447A-99E9-7CBD11296D11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4311683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99A6322C-EF18-47DE-BC9A-CBB1D63E2B8A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4463678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B92DA77-E3CE-4F74-8770-F2ECAA1BB14E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4622229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4D811F91-FEDF-4B97-958E-38B05E00517D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4774224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905F5D51-ED39-4FBD-8AD2-40623BB68AB0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5318228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53832392-BB53-427C-A130-058C5302272F}"/>
                </a:ext>
              </a:extLst>
            </p:cNvPr>
            <p:cNvCxnSpPr>
              <a:cxnSpLocks/>
            </p:cNvCxnSpPr>
            <p:nvPr/>
          </p:nvCxnSpPr>
          <p:spPr>
            <a:xfrm>
              <a:off x="4423873" y="5503010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B9A7060A-DB3C-4F76-9772-DE0438DA9CCE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4985070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1947BA3F-4700-49F1-BE4B-21E4E6CE1633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5164225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EBC91F94-2D43-440D-BD1D-0C650E0A5604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4195365"/>
              <a:ext cx="0" cy="168190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D15B9701-9D6E-41E3-92EF-EF90298D1652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4285960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B6B1B1A5-3883-47EA-BCF0-8F50EAFF8AC8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4437955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3590F495-553C-4BA3-BFD2-53B2FB2033F0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4596506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AE979343-99DB-49AF-943D-469B544C4BCC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4748501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0970354B-AA2E-4C99-B4CD-A8D8EFDD6C98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5292505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D8CE3B85-8DBF-4361-914A-1E95BA4FEE4E}"/>
                </a:ext>
              </a:extLst>
            </p:cNvPr>
            <p:cNvCxnSpPr>
              <a:cxnSpLocks/>
            </p:cNvCxnSpPr>
            <p:nvPr/>
          </p:nvCxnSpPr>
          <p:spPr>
            <a:xfrm>
              <a:off x="4927929" y="5477287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AFE3A0E4-E109-4F2E-91DA-B9334827DB13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4959347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CA8AED4C-EB09-43B3-B85F-77A5D21B6A7D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5138502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8320BB72-B7ED-467F-B951-40022AB69C69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2771800" y="6180433"/>
              <a:ext cx="76119" cy="3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92F25F6F-4F0E-4DE4-8623-69B6176BE36E}"/>
                </a:ext>
              </a:extLst>
            </p:cNvPr>
            <p:cNvCxnSpPr>
              <a:cxnSpLocks/>
            </p:cNvCxnSpPr>
            <p:nvPr/>
          </p:nvCxnSpPr>
          <p:spPr>
            <a:xfrm>
              <a:off x="2843808" y="5877272"/>
              <a:ext cx="720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A5DCC6BC-ED4C-4551-B4CB-67E6819D1216}"/>
                </a:ext>
              </a:extLst>
            </p:cNvPr>
            <p:cNvCxnSpPr>
              <a:cxnSpLocks/>
            </p:cNvCxnSpPr>
            <p:nvPr/>
          </p:nvCxnSpPr>
          <p:spPr>
            <a:xfrm>
              <a:off x="3346675" y="5877272"/>
              <a:ext cx="1440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2CF0E469-A136-4C8F-9102-DD8D6174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7633" y="5877272"/>
              <a:ext cx="54814" cy="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043E978A-A992-4D6B-9DAF-33FD8639E0DE}"/>
                </a:ext>
              </a:extLst>
            </p:cNvPr>
            <p:cNvCxnSpPr>
              <a:cxnSpLocks/>
            </p:cNvCxnSpPr>
            <p:nvPr/>
          </p:nvCxnSpPr>
          <p:spPr>
            <a:xfrm>
              <a:off x="4423873" y="5877272"/>
              <a:ext cx="905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334E3440-1D2E-4964-AC33-D59F9A22CC60}"/>
                </a:ext>
              </a:extLst>
            </p:cNvPr>
            <p:cNvCxnSpPr>
              <a:cxnSpLocks/>
            </p:cNvCxnSpPr>
            <p:nvPr/>
          </p:nvCxnSpPr>
          <p:spPr>
            <a:xfrm>
              <a:off x="4933227" y="5877272"/>
              <a:ext cx="1088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397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58E66A8-932A-4D64-A4CF-AE7F9663F425}"/>
              </a:ext>
            </a:extLst>
          </p:cNvPr>
          <p:cNvSpPr txBox="1"/>
          <p:nvPr/>
        </p:nvSpPr>
        <p:spPr>
          <a:xfrm>
            <a:off x="57711" y="21266"/>
            <a:ext cx="339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INTRODUCCION A HPC. DRAGO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D435E1-FCCF-44FF-BAC0-6A5923362BD3}"/>
              </a:ext>
            </a:extLst>
          </p:cNvPr>
          <p:cNvSpPr txBox="1"/>
          <p:nvPr/>
        </p:nvSpPr>
        <p:spPr>
          <a:xfrm>
            <a:off x="350874" y="597956"/>
            <a:ext cx="84316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45000"/>
              <a:buFont typeface="StarSymbol"/>
              <a:buChar char="●"/>
            </a:pPr>
            <a:r>
              <a:rPr lang="es-ES" dirty="0">
                <a:latin typeface="OpenSymbol"/>
              </a:rPr>
              <a:t>En la actualidad el Área de Informática Científica de la SGAI dispone de </a:t>
            </a:r>
            <a:r>
              <a:rPr lang="es-ES" strike="sngStrike" dirty="0">
                <a:latin typeface="OpenSymbol"/>
              </a:rPr>
              <a:t>2 sistemas HPC </a:t>
            </a:r>
            <a:r>
              <a:rPr lang="es-ES" dirty="0">
                <a:latin typeface="OpenSymbol"/>
              </a:rPr>
              <a:t>1 sistema HPC</a:t>
            </a:r>
          </a:p>
          <a:p>
            <a:pPr marL="285750" indent="-285750">
              <a:buSzPct val="45000"/>
              <a:buFont typeface="StarSymbol"/>
              <a:buChar char="●"/>
            </a:pPr>
            <a:endParaRPr lang="es-ES" dirty="0">
              <a:latin typeface="OpenSymbol"/>
            </a:endParaRPr>
          </a:p>
          <a:p>
            <a:pPr lvl="2" indent="-457200" hangingPunct="0">
              <a:buSzPct val="45000"/>
              <a:buFont typeface="StarSymbol"/>
              <a:buChar char="●"/>
            </a:pPr>
            <a:r>
              <a:rPr lang="es-ES" dirty="0">
                <a:latin typeface="OpenSymbol"/>
              </a:rPr>
              <a:t>HPC Trueno, en producción de 2005 hasta 2023. Nuestro pequeño homenaje.</a:t>
            </a:r>
          </a:p>
          <a:p>
            <a:pPr lvl="2" indent="-457200" hangingPunct="0">
              <a:buSzPct val="45000"/>
              <a:buFont typeface="StarSymbol"/>
              <a:buChar char="●"/>
            </a:pPr>
            <a:r>
              <a:rPr lang="es-ES" dirty="0">
                <a:latin typeface="OpenSymbol"/>
              </a:rPr>
              <a:t>HPC Drago: En producción desde el año 2021.</a:t>
            </a:r>
          </a:p>
          <a:p>
            <a:pPr lvl="2" indent="-457200" hangingPunct="0">
              <a:buSzPct val="45000"/>
              <a:buFont typeface="StarSymbol"/>
              <a:buChar char="●"/>
            </a:pPr>
            <a:r>
              <a:rPr lang="es-ES" dirty="0">
                <a:latin typeface="OpenSymbol"/>
              </a:rPr>
              <a:t>Ampliación de Drago 2025 </a:t>
            </a:r>
            <a:r>
              <a:rPr lang="es-ES" dirty="0">
                <a:latin typeface="OpenSymbol"/>
                <a:sym typeface="Wingdings" panose="05000000000000000000" pitchFamily="2" charset="2"/>
              </a:rPr>
              <a:t> Sistema basado en </a:t>
            </a:r>
            <a:r>
              <a:rPr lang="es-ES" dirty="0" err="1">
                <a:latin typeface="OpenSymbol"/>
                <a:sym typeface="Wingdings" panose="05000000000000000000" pitchFamily="2" charset="2"/>
              </a:rPr>
              <a:t>GPUs</a:t>
            </a:r>
            <a:r>
              <a:rPr lang="es-ES" dirty="0">
                <a:latin typeface="OpenSymbol"/>
                <a:sym typeface="Wingdings" panose="05000000000000000000" pitchFamily="2" charset="2"/>
              </a:rPr>
              <a:t>.</a:t>
            </a:r>
            <a:endParaRPr lang="es-ES" dirty="0">
              <a:latin typeface="OpenSymbol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9B42B6E-7BE1-4495-B2FB-AD70356F64BB}"/>
              </a:ext>
            </a:extLst>
          </p:cNvPr>
          <p:cNvGrpSpPr/>
          <p:nvPr/>
        </p:nvGrpSpPr>
        <p:grpSpPr>
          <a:xfrm>
            <a:off x="503541" y="2694748"/>
            <a:ext cx="3916232" cy="3544034"/>
            <a:chOff x="655768" y="2599057"/>
            <a:chExt cx="3916232" cy="3544034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4C37E63-BBCF-4657-B544-DDE1A4177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 bwMode="auto">
            <a:xfrm>
              <a:off x="655768" y="3255474"/>
              <a:ext cx="3916232" cy="2887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116B6BA-E6A8-483D-9944-B12BFA1429F6}"/>
                </a:ext>
              </a:extLst>
            </p:cNvPr>
            <p:cNvSpPr txBox="1"/>
            <p:nvPr/>
          </p:nvSpPr>
          <p:spPr>
            <a:xfrm>
              <a:off x="2232549" y="2599057"/>
              <a:ext cx="9359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SzPct val="45000"/>
              </a:pPr>
              <a:r>
                <a:rPr lang="es-ES" b="1" dirty="0">
                  <a:latin typeface="OpenSymbol"/>
                </a:rPr>
                <a:t>Trueno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CBD5CD7-8D19-4146-9947-1B9CA340CA66}"/>
              </a:ext>
            </a:extLst>
          </p:cNvPr>
          <p:cNvGrpSpPr/>
          <p:nvPr/>
        </p:nvGrpSpPr>
        <p:grpSpPr>
          <a:xfrm>
            <a:off x="5718570" y="2737279"/>
            <a:ext cx="2291743" cy="3685981"/>
            <a:chOff x="5654772" y="2503365"/>
            <a:chExt cx="2291743" cy="368598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CF804E1-57F7-4770-91AE-FD4F042A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654772" y="3099718"/>
              <a:ext cx="2291743" cy="3089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A702201-99EF-44B2-9BAD-C73F5CA41F43}"/>
                </a:ext>
              </a:extLst>
            </p:cNvPr>
            <p:cNvSpPr txBox="1"/>
            <p:nvPr/>
          </p:nvSpPr>
          <p:spPr>
            <a:xfrm>
              <a:off x="6365254" y="2503365"/>
              <a:ext cx="9359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SzPct val="45000"/>
              </a:pPr>
              <a:r>
                <a:rPr lang="es-ES" b="1" dirty="0">
                  <a:latin typeface="OpenSymbol"/>
                </a:rPr>
                <a:t>Drago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56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8A8A424-0D90-4106-B6BF-8B42D447AE89}"/>
              </a:ext>
            </a:extLst>
          </p:cNvPr>
          <p:cNvSpPr txBox="1"/>
          <p:nvPr/>
        </p:nvSpPr>
        <p:spPr>
          <a:xfrm>
            <a:off x="132560" y="0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COMPONENTES CLAVES DE LA ARQUITECTURA HPC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A25991-C058-464F-99FB-F45A4A7BA46E}"/>
              </a:ext>
            </a:extLst>
          </p:cNvPr>
          <p:cNvSpPr txBox="1"/>
          <p:nvPr/>
        </p:nvSpPr>
        <p:spPr>
          <a:xfrm>
            <a:off x="233916" y="749800"/>
            <a:ext cx="876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ES" b="1" dirty="0">
                <a:solidFill>
                  <a:srgbClr val="0070C0"/>
                </a:solidFill>
              </a:rPr>
              <a:t>Nodos: </a:t>
            </a:r>
            <a:r>
              <a:rPr lang="es-ES" dirty="0"/>
              <a:t>Los bloques básicos de un sistema HPC, son ordenadores individuales con sus propios procesadores y memoria.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88AD65-9E23-4F32-9455-68D15F0BF704}"/>
              </a:ext>
            </a:extLst>
          </p:cNvPr>
          <p:cNvSpPr txBox="1"/>
          <p:nvPr/>
        </p:nvSpPr>
        <p:spPr>
          <a:xfrm>
            <a:off x="230370" y="1705235"/>
            <a:ext cx="834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ES" b="1" dirty="0">
                <a:solidFill>
                  <a:srgbClr val="0070C0"/>
                </a:solidFill>
              </a:rPr>
              <a:t>Procesadores: </a:t>
            </a:r>
            <a:r>
              <a:rPr lang="es-ES" dirty="0"/>
              <a:t>Múltiples unidades de procesamiento en el mismo chip.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22E026C-A668-4663-9EF7-15C64724FBB9}"/>
              </a:ext>
            </a:extLst>
          </p:cNvPr>
          <p:cNvSpPr txBox="1"/>
          <p:nvPr/>
        </p:nvSpPr>
        <p:spPr>
          <a:xfrm>
            <a:off x="230370" y="2554957"/>
            <a:ext cx="834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ES" b="1" dirty="0">
                <a:solidFill>
                  <a:srgbClr val="0070C0"/>
                </a:solidFill>
              </a:rPr>
              <a:t>Memoria: </a:t>
            </a:r>
            <a:r>
              <a:rPr lang="es-ES" dirty="0"/>
              <a:t>Memorias RAM con gran capacidad y de rápido acceso.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FC9F2B-DFB6-49A1-8E2A-039ADFB3ECE5}"/>
              </a:ext>
            </a:extLst>
          </p:cNvPr>
          <p:cNvSpPr txBox="1"/>
          <p:nvPr/>
        </p:nvSpPr>
        <p:spPr>
          <a:xfrm>
            <a:off x="244544" y="4361339"/>
            <a:ext cx="8345302" cy="485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ES" b="1" dirty="0">
                <a:solidFill>
                  <a:srgbClr val="0070C0"/>
                </a:solidFill>
              </a:rPr>
              <a:t>Interconexión: </a:t>
            </a:r>
            <a:r>
              <a:rPr lang="es-ES" dirty="0"/>
              <a:t>Necesaria para la comunicación de información entre nodos. Son necesarias redes de alta velocidad, tales como </a:t>
            </a:r>
            <a:r>
              <a:rPr lang="es-ES" dirty="0" err="1"/>
              <a:t>InfiniBand</a:t>
            </a:r>
            <a:r>
              <a:rPr lang="es-ES" dirty="0"/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ABC2A0-FC8A-429C-9443-3E98EF3E0D1E}"/>
              </a:ext>
            </a:extLst>
          </p:cNvPr>
          <p:cNvSpPr txBox="1"/>
          <p:nvPr/>
        </p:nvSpPr>
        <p:spPr>
          <a:xfrm>
            <a:off x="258720" y="5443467"/>
            <a:ext cx="8345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ES" b="1" dirty="0">
                <a:solidFill>
                  <a:srgbClr val="0070C0"/>
                </a:solidFill>
              </a:rPr>
              <a:t>Software especializado HPC: </a:t>
            </a:r>
            <a:r>
              <a:rPr lang="es-ES" dirty="0"/>
              <a:t>Librerías de paralelización, herramientas de gestión de almacenamiento (Lustre), de instalación de software (</a:t>
            </a:r>
            <a:r>
              <a:rPr lang="es-ES" dirty="0" err="1"/>
              <a:t>EasyBuild</a:t>
            </a:r>
            <a:r>
              <a:rPr lang="es-ES" dirty="0"/>
              <a:t> y </a:t>
            </a:r>
            <a:r>
              <a:rPr lang="es-ES" dirty="0" err="1"/>
              <a:t>Lmod</a:t>
            </a:r>
            <a:r>
              <a:rPr lang="es-ES" dirty="0"/>
              <a:t>), gestión de trabajos (SLURM), …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2A91BC-5BAE-4137-A313-96543EE60359}"/>
              </a:ext>
            </a:extLst>
          </p:cNvPr>
          <p:cNvSpPr txBox="1"/>
          <p:nvPr/>
        </p:nvSpPr>
        <p:spPr>
          <a:xfrm>
            <a:off x="237454" y="3338217"/>
            <a:ext cx="834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ES" b="1" dirty="0">
                <a:solidFill>
                  <a:srgbClr val="0070C0"/>
                </a:solidFill>
              </a:rPr>
              <a:t>Almacenamiento: </a:t>
            </a:r>
            <a:r>
              <a:rPr lang="es-ES" dirty="0"/>
              <a:t>Grandes cantidades de almacenamiento y sistemas distribuidos de alta capacidad y velocidad.</a:t>
            </a:r>
            <a:r>
              <a:rPr lang="es-ES" b="1" dirty="0">
                <a:solidFill>
                  <a:srgbClr val="0070C0"/>
                </a:solidFill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613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01F54E-DCC8-4533-9C59-2C7C03D8D54F}"/>
              </a:ext>
            </a:extLst>
          </p:cNvPr>
          <p:cNvSpPr txBox="1"/>
          <p:nvPr/>
        </p:nvSpPr>
        <p:spPr>
          <a:xfrm>
            <a:off x="58130" y="30657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ARQUITECTURA Y DISEÑO DRAGO.</a:t>
            </a:r>
          </a:p>
        </p:txBody>
      </p:sp>
      <p:pic>
        <p:nvPicPr>
          <p:cNvPr id="1028" name="Picture 4" descr="Lenovo presenta productos y soluciones diseñados para impulsar un mundo  híbrido en el MWC '22 | Business Wire">
            <a:extLst>
              <a:ext uri="{FF2B5EF4-FFF2-40B4-BE49-F238E27FC236}">
                <a16:creationId xmlns:a16="http://schemas.microsoft.com/office/drawing/2014/main" id="{7DD2DABF-092C-4790-A817-81D36DCA6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974" y="382455"/>
            <a:ext cx="2410916" cy="1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420EEB-445E-432E-9FD4-235B644F40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 bwMode="auto">
          <a:xfrm>
            <a:off x="1119936" y="1793098"/>
            <a:ext cx="6323885" cy="225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7C948B-EFA6-4C34-9977-E0DF3344689C}"/>
              </a:ext>
            </a:extLst>
          </p:cNvPr>
          <p:cNvSpPr txBox="1"/>
          <p:nvPr/>
        </p:nvSpPr>
        <p:spPr>
          <a:xfrm>
            <a:off x="799650" y="1584502"/>
            <a:ext cx="8064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ct val="45000"/>
            </a:pPr>
            <a:r>
              <a:rPr lang="es-ES" dirty="0">
                <a:latin typeface="Sitka Small" panose="02000505000000020004" pitchFamily="2" charset="0"/>
              </a:rPr>
              <a:t>Chasis Lenovo </a:t>
            </a:r>
            <a:r>
              <a:rPr lang="es-ES" dirty="0" err="1">
                <a:latin typeface="Sitka Small" panose="02000505000000020004" pitchFamily="2" charset="0"/>
              </a:rPr>
              <a:t>ThinkSystem</a:t>
            </a:r>
            <a:r>
              <a:rPr lang="es-ES" dirty="0">
                <a:latin typeface="Sitka Small" panose="02000505000000020004" pitchFamily="2" charset="0"/>
              </a:rPr>
              <a:t> SD530 D2 de 4 nodos y formato de 2U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94B700C-ECBB-4271-A75E-8664FC70F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064" y="2818110"/>
            <a:ext cx="438051" cy="4420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9E7307-9AC7-4403-9EEB-F3D205802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941" y="3521650"/>
            <a:ext cx="438811" cy="4428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8A138C2-341A-4076-A4D4-865E708A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287" y="3046833"/>
            <a:ext cx="438811" cy="4428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CE7D037-1439-4C28-A6AA-8C7B65F20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287" y="3585779"/>
            <a:ext cx="438811" cy="4428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657A881-5F7E-47B7-B762-5FE9DAA69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29" y="4530176"/>
            <a:ext cx="6814607" cy="18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8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98E965-0217-441D-BD6F-DDF075E4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50" y="4364092"/>
            <a:ext cx="7797460" cy="24569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F5AC8E3-178E-4E60-8526-D6640B6F978F}"/>
              </a:ext>
            </a:extLst>
          </p:cNvPr>
          <p:cNvSpPr txBox="1"/>
          <p:nvPr/>
        </p:nvSpPr>
        <p:spPr>
          <a:xfrm>
            <a:off x="367779" y="63366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latin typeface="LiberationSans"/>
              </a:rPr>
              <a:t>Nodos SD530 </a:t>
            </a:r>
            <a:endParaRPr lang="es-ES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4CDD4C-F93D-4FC2-B8C5-9B1EA767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66247" y="-1469369"/>
            <a:ext cx="3067667" cy="84084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DC591D-2329-44F6-84C8-A14AC6404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43" y="2734851"/>
            <a:ext cx="1701865" cy="203969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F784D83-E7A4-41F0-83B6-A7214CA3BA40}"/>
              </a:ext>
            </a:extLst>
          </p:cNvPr>
          <p:cNvSpPr txBox="1"/>
          <p:nvPr/>
        </p:nvSpPr>
        <p:spPr>
          <a:xfrm>
            <a:off x="58130" y="30657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ARQUITECTURA Y DISEÑO DRAGO. NODOS SIN ACELERACION GPU</a:t>
            </a:r>
          </a:p>
        </p:txBody>
      </p:sp>
    </p:spTree>
    <p:extLst>
      <p:ext uri="{BB962C8B-B14F-4D97-AF65-F5344CB8AC3E}">
        <p14:creationId xmlns:p14="http://schemas.microsoft.com/office/powerpoint/2010/main" val="31601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Claridad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Claridad.thmx</Template>
  <TotalTime>10299</TotalTime>
  <Words>1014</Words>
  <Application>Microsoft Office PowerPoint</Application>
  <PresentationFormat>Presentación en pantalla (4:3)</PresentationFormat>
  <Paragraphs>97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</vt:lpstr>
      <vt:lpstr>Arial Narrow</vt:lpstr>
      <vt:lpstr>Calibri</vt:lpstr>
      <vt:lpstr>Century Schoolbook</vt:lpstr>
      <vt:lpstr>LiberationSans</vt:lpstr>
      <vt:lpstr>Lucida Calligraphy</vt:lpstr>
      <vt:lpstr>OpenSymbol</vt:lpstr>
      <vt:lpstr>Sitka Small</vt:lpstr>
      <vt:lpstr>StarSymbol</vt:lpstr>
      <vt:lpstr>Wingdings</vt:lpstr>
      <vt:lpstr>Claridad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Alberto Gallardo</dc:creator>
  <cp:lastModifiedBy>Javi Ramos</cp:lastModifiedBy>
  <cp:revision>251</cp:revision>
  <dcterms:created xsi:type="dcterms:W3CDTF">2023-09-21T12:30:28Z</dcterms:created>
  <dcterms:modified xsi:type="dcterms:W3CDTF">2025-11-02T21:03:15Z</dcterms:modified>
</cp:coreProperties>
</file>